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4" r:id="rId4"/>
    <p:sldMasterId id="2147483705" r:id="rId5"/>
    <p:sldMasterId id="2147483706" r:id="rId6"/>
    <p:sldMasterId id="2147483707" r:id="rId7"/>
    <p:sldMasterId id="214748370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embeddedFontLst>
    <p:embeddedFont>
      <p:font typeface="Robot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Roboto-bold.fntdata"/><Relationship Id="rId10" Type="http://schemas.openxmlformats.org/officeDocument/2006/relationships/slide" Target="slides/slide1.xml"/><Relationship Id="rId54" Type="http://schemas.openxmlformats.org/officeDocument/2006/relationships/font" Target="fonts/Roboto-regular.fntdata"/><Relationship Id="rId13" Type="http://schemas.openxmlformats.org/officeDocument/2006/relationships/slide" Target="slides/slide4.xml"/><Relationship Id="rId57" Type="http://schemas.openxmlformats.org/officeDocument/2006/relationships/font" Target="fonts/Roboto-boldItalic.fntdata"/><Relationship Id="rId12" Type="http://schemas.openxmlformats.org/officeDocument/2006/relationships/slide" Target="slides/slide3.xml"/><Relationship Id="rId56" Type="http://schemas.openxmlformats.org/officeDocument/2006/relationships/font" Target="fonts/Roboto-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2bba3eedb_0_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62bba3eedb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62bba3eedb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62bba3eedb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62bba3eedb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62bba3eedb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4e671d0f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64e671d0fa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64e671d0f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64e671d0f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4e671d0f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4e671d0f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like making a pathway in the woods takes many times up and down a path, creating a circuit between the phonological and orthographic processors takes repeated exposure to phonemic awareness and phonics.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4e671d0fa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4e671d0fa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4e671d0fa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4e671d0fa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ability to read words in isolation instantly and accurately is the hallmark of being a skilled reader.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4e671d0f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4e671d0f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64e671d0f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64e671d0f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Higher quality miscues - not our goal!</a:t>
            </a:r>
            <a:endParaRPr/>
          </a:p>
          <a:p>
            <a:pPr indent="0" lvl="0" marL="0" rtl="0" algn="l">
              <a:spcBef>
                <a:spcPts val="0"/>
              </a:spcBef>
              <a:spcAft>
                <a:spcPts val="0"/>
              </a:spcAft>
              <a:buNone/>
            </a:pPr>
            <a:r>
              <a:rPr lang="en"/>
              <a:t>Syntax = Structure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64e671d0fa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64e671d0fa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2bba3eedb_0_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62bba3eedb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64e671d0fa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64e671d0fa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amount of guessing ability will close the gap between poor readers and their typically developing peers.  Reading researchers use the 3-cueing system as their control, because everything else works better!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64e671d0fa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64e671d0fa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Poor readers need to become proficient in the code of printed English and to build a large sight vocabulary.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64e671d0fa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64e671d0fa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64e671d0fa_0_290:notes"/>
          <p:cNvSpPr/>
          <p:nvPr>
            <p:ph idx="2" type="sldImg"/>
          </p:nvPr>
        </p:nvSpPr>
        <p:spPr>
          <a:xfrm>
            <a:off x="1847850" y="565150"/>
            <a:ext cx="2992500" cy="1684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g64e671d0fa_0_290:notes"/>
          <p:cNvSpPr txBox="1"/>
          <p:nvPr>
            <p:ph idx="1" type="body"/>
          </p:nvPr>
        </p:nvSpPr>
        <p:spPr>
          <a:xfrm>
            <a:off x="211668" y="2355720"/>
            <a:ext cx="6279300" cy="62241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Research for why we don’t store words based on their visual look:</a:t>
            </a:r>
            <a:endParaRPr b="1" i="0" sz="1100" u="none" cap="none" strike="noStrike">
              <a:solidFill>
                <a:srgbClr val="000000"/>
              </a:solidFill>
              <a:latin typeface="Arial"/>
              <a:ea typeface="Arial"/>
              <a:cs typeface="Arial"/>
              <a:sym typeface="Arial"/>
            </a:endParaRPr>
          </a:p>
          <a:p>
            <a:pPr indent="-7937" lvl="0" marL="7937"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Mixed case experiments</a:t>
            </a:r>
            <a:r>
              <a:rPr b="0" i="0" lang="en" sz="1100" u="none" cap="none" strike="noStrike">
                <a:solidFill>
                  <a:srgbClr val="000000"/>
                </a:solidFill>
                <a:latin typeface="Arial"/>
                <a:ea typeface="Arial"/>
                <a:cs typeface="Arial"/>
                <a:sym typeface="Arial"/>
              </a:rPr>
              <a:t> have demonstrated that we are not retrieving words from a visual memory bank.  Otherwise, we would have to memorize every font and type.  Instead, we can read a wide variety of fonts, type styles, cursive and manuscript handwriting.  (Adams, 1979, 1990; McClelland, 1976).  In these studies from the 60’s and 70’s, words were flashed quickly on a screen (1/10 – 1/20 of a second) to college students.  Once they got accustomed to seeing words in mixed case, they were able to read any new words printed in mixed case as quickly as they read normally printed words, even though they had not previously seen those test words in mixed case.</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7937" lvl="0" marL="7937"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Word recognition is faster </a:t>
            </a:r>
            <a:r>
              <a:rPr b="0" i="0" lang="en" sz="1100" u="none" cap="none" strike="noStrike">
                <a:solidFill>
                  <a:srgbClr val="000000"/>
                </a:solidFill>
                <a:latin typeface="Arial"/>
                <a:ea typeface="Arial"/>
                <a:cs typeface="Arial"/>
                <a:sym typeface="Arial"/>
              </a:rPr>
              <a:t>than visual recognition of objects.  You will say “chair” faster when you see the word chair than when you see a picture of a chair. (Cattell, 1886; Simos, Reaie, Fletcher &amp; Papanicolaou, 2013)</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7937" lvl="0" marL="7937"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Struggling readers and non-disabled students had comparative </a:t>
            </a:r>
            <a:r>
              <a:rPr b="0" i="0" lang="en" sz="1100" u="sng" cap="none" strike="noStrike">
                <a:solidFill>
                  <a:srgbClr val="000000"/>
                </a:solidFill>
                <a:latin typeface="Arial"/>
                <a:ea typeface="Arial"/>
                <a:cs typeface="Arial"/>
                <a:sym typeface="Arial"/>
              </a:rPr>
              <a:t>visual memories</a:t>
            </a:r>
            <a:r>
              <a:rPr b="0" i="0" lang="en" sz="1100" u="none" cap="none" strike="noStrike">
                <a:solidFill>
                  <a:srgbClr val="000000"/>
                </a:solidFill>
                <a:latin typeface="Arial"/>
                <a:ea typeface="Arial"/>
                <a:cs typeface="Arial"/>
                <a:sym typeface="Arial"/>
              </a:rPr>
              <a:t>.  If reading were based on visual memory, students with reading disabilities should have had a lower score on visual memory tests. (Vellutino, 1979)</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7937" lvl="0" marL="7937"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Phonological awareness correlates quite strongly with word-level reading (Wagner &amp; Torgesen, 1987) which would also be unexpected based on the visual memory hypothesis.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The regions of the brain activated</a:t>
            </a:r>
            <a:r>
              <a:rPr b="0" i="0" lang="en" sz="1100" u="none" cap="none" strike="noStrike">
                <a:solidFill>
                  <a:srgbClr val="000000"/>
                </a:solidFill>
                <a:latin typeface="Arial"/>
                <a:ea typeface="Arial"/>
                <a:cs typeface="Arial"/>
                <a:sym typeface="Arial"/>
              </a:rPr>
              <a:t> when performing the visual memory task of naming objects (chair, fork, house) differ from the regions activated when naming familiar or unfamiliar written words. (Dehaene &amp; Cohen, 2011)</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Most deaf students</a:t>
            </a:r>
            <a:r>
              <a:rPr b="0" i="0" lang="en" sz="1100" u="none" cap="none" strike="noStrike">
                <a:solidFill>
                  <a:srgbClr val="000000"/>
                </a:solidFill>
                <a:latin typeface="Arial"/>
                <a:ea typeface="Arial"/>
                <a:cs typeface="Arial"/>
                <a:sym typeface="Arial"/>
              </a:rPr>
              <a:t> graduate high school with about a third to fourth grade reading level.  If reading was based on visual memory, those who are deaf should not be so impaired in reading. (Hanson, 1991; Lederberg, et al., 2013)</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We all temporarily block</a:t>
            </a:r>
            <a:r>
              <a:rPr b="0" i="0" lang="en" sz="1100" u="none" cap="none" strike="noStrike">
                <a:solidFill>
                  <a:srgbClr val="000000"/>
                </a:solidFill>
                <a:latin typeface="Arial"/>
                <a:ea typeface="Arial"/>
                <a:cs typeface="Arial"/>
                <a:sym typeface="Arial"/>
              </a:rPr>
              <a:t> on the names of people or objects but we do not forget printed words.</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Our visual memories</a:t>
            </a:r>
            <a:r>
              <a:rPr b="0" i="0" lang="en" sz="1100" u="none" cap="none" strike="noStrike">
                <a:solidFill>
                  <a:srgbClr val="000000"/>
                </a:solidFill>
                <a:latin typeface="Arial"/>
                <a:ea typeface="Arial"/>
                <a:cs typeface="Arial"/>
                <a:sym typeface="Arial"/>
              </a:rPr>
              <a:t> are not capable of storing 40,000 to 90,000 words for immediate retrieval.</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Kilpatrick’s </a:t>
            </a:r>
            <a:r>
              <a:rPr b="0" i="1" lang="en" sz="1100" u="none" cap="none" strike="noStrike">
                <a:solidFill>
                  <a:srgbClr val="000000"/>
                </a:solidFill>
                <a:latin typeface="Arial"/>
                <a:ea typeface="Arial"/>
                <a:cs typeface="Arial"/>
                <a:sym typeface="Arial"/>
              </a:rPr>
              <a:t>Essentials of Assessing, Preventing, and Overcoming Reading Difficulties </a:t>
            </a:r>
            <a:r>
              <a:rPr b="0" i="0" lang="en" sz="1100" u="none" cap="none" strike="noStrike">
                <a:solidFill>
                  <a:srgbClr val="000000"/>
                </a:solidFill>
                <a:latin typeface="Arial"/>
                <a:ea typeface="Arial"/>
                <a:cs typeface="Arial"/>
                <a:sym typeface="Arial"/>
              </a:rPr>
              <a:t>pp. 30-34</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008"/>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008"/>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5" name="Google Shape;405;g64e671d0fa_0_290:notes"/>
          <p:cNvSpPr txBox="1"/>
          <p:nvPr>
            <p:ph idx="12" type="sldNum"/>
          </p:nvPr>
        </p:nvSpPr>
        <p:spPr>
          <a:xfrm>
            <a:off x="3884613"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5"/>
              <a:buFont typeface="Arial"/>
              <a:buNone/>
            </a:pPr>
            <a:fld id="{00000000-1234-1234-1234-123412341234}" type="slidenum">
              <a:rPr b="0" i="0" lang="en" sz="900" u="none" cap="none" strike="noStrike">
                <a:solidFill>
                  <a:schemeClr val="dk1"/>
                </a:solidFill>
                <a:latin typeface="Times New Roman"/>
                <a:ea typeface="Times New Roman"/>
                <a:cs typeface="Times New Roman"/>
                <a:sym typeface="Times New Roman"/>
              </a:rPr>
              <a:t>‹#›</a:t>
            </a:fld>
            <a:endParaRPr b="0" i="0" sz="900" u="none" cap="none" strike="noStrike">
              <a:solidFill>
                <a:schemeClr val="dk1"/>
              </a:solidFill>
              <a:latin typeface="Times New Roman"/>
              <a:ea typeface="Times New Roman"/>
              <a:cs typeface="Times New Roman"/>
              <a:sym typeface="Times New Roman"/>
            </a:endParaRPr>
          </a:p>
        </p:txBody>
      </p:sp>
      <p:sp>
        <p:nvSpPr>
          <p:cNvPr id="406" name="Google Shape;406;g64e671d0fa_0_290:notes"/>
          <p:cNvSpPr txBox="1"/>
          <p:nvPr>
            <p:ph idx="11" type="ftr"/>
          </p:nvPr>
        </p:nvSpPr>
        <p:spPr>
          <a:xfrm>
            <a:off x="0"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Arkansas Department of Education RISE Academy</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64e671d0fa_0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64e671d0fa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Essentials of Assessing, Preventing, and Overcoming Reading Difficulties – David Kilpatrick, page 34.</a:t>
            </a:r>
            <a:endParaRPr b="0" i="0" sz="1100" u="none" cap="none" strike="noStrike">
              <a:solidFill>
                <a:srgbClr val="000000"/>
              </a:solidFill>
              <a:latin typeface="Arial"/>
              <a:ea typeface="Arial"/>
              <a:cs typeface="Arial"/>
              <a:sym typeface="Arial"/>
            </a:endParaRPr>
          </a:p>
        </p:txBody>
      </p:sp>
      <p:sp>
        <p:nvSpPr>
          <p:cNvPr id="413" name="Google Shape;413;g64e671d0fa_0_297:notes"/>
          <p:cNvSpPr txBox="1"/>
          <p:nvPr>
            <p:ph idx="11" type="ftr"/>
          </p:nvPr>
        </p:nvSpPr>
        <p:spPr>
          <a:xfrm>
            <a:off x="0"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Arkansas Department of Education RISE Academy</a:t>
            </a:r>
            <a:endParaRPr b="0" i="0" sz="1400" u="none" cap="none" strike="noStrike">
              <a:solidFill>
                <a:srgbClr val="000000"/>
              </a:solidFill>
              <a:latin typeface="Arial"/>
              <a:ea typeface="Arial"/>
              <a:cs typeface="Arial"/>
              <a:sym typeface="Arial"/>
            </a:endParaRPr>
          </a:p>
        </p:txBody>
      </p:sp>
      <p:sp>
        <p:nvSpPr>
          <p:cNvPr id="414" name="Google Shape;414;g64e671d0fa_0_297:notes"/>
          <p:cNvSpPr txBox="1"/>
          <p:nvPr>
            <p:ph idx="12" type="sldNum"/>
          </p:nvPr>
        </p:nvSpPr>
        <p:spPr>
          <a:xfrm>
            <a:off x="3884613"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64e671d0fa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g64e671d0fa_0_304:notes"/>
          <p:cNvSpPr txBox="1"/>
          <p:nvPr>
            <p:ph idx="1" type="body"/>
          </p:nvPr>
        </p:nvSpPr>
        <p:spPr>
          <a:xfrm>
            <a:off x="685800" y="4342854"/>
            <a:ext cx="5486400" cy="41154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This is the basic idea behind orthographic mapping.</a:t>
            </a:r>
            <a:endParaRPr/>
          </a:p>
          <a:p>
            <a:pPr indent="-7937" lvl="0" marL="7937"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Automaticity in phonemic awareness to the advanced (manipulation) level is KEY!  When orthographic mapping is strong, a student only needs 1-4 exposures to new words to add them to sight vocabulary.  If a student struggles with phoneme awareness, he will have trouble remembering words because the letter strings are meaningless. The more connections we have, the better chance we have of retrieving </a:t>
            </a:r>
            <a:endParaRPr/>
          </a:p>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a word.</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Written words are stored on multiple levels simultaneously:</a:t>
            </a:r>
            <a:endParaRPr/>
          </a:p>
          <a:p>
            <a:pPr indent="-298450" lvl="0" marL="457200" marR="0" rtl="0" algn="l">
              <a:lnSpc>
                <a:spcPct val="100000"/>
              </a:lnSpc>
              <a:spcBef>
                <a:spcPts val="0"/>
              </a:spcBef>
              <a:spcAft>
                <a:spcPts val="0"/>
              </a:spcAft>
              <a:buClr>
                <a:srgbClr val="000000"/>
              </a:buClr>
              <a:buSzPts val="1100"/>
              <a:buFont typeface="Arial"/>
              <a:buChar char="•"/>
            </a:pPr>
            <a:r>
              <a:rPr b="0" i="0" lang="en" sz="1200" u="none" cap="none" strike="noStrike">
                <a:solidFill>
                  <a:srgbClr val="000000"/>
                </a:solidFill>
                <a:latin typeface="Arial"/>
                <a:ea typeface="Arial"/>
                <a:cs typeface="Arial"/>
                <a:sym typeface="Arial"/>
              </a:rPr>
              <a:t>Orthographically (the word’s spelling)</a:t>
            </a:r>
            <a:endParaRPr/>
          </a:p>
          <a:p>
            <a:pPr indent="-298450" lvl="0" marL="457200" marR="0" rtl="0" algn="l">
              <a:lnSpc>
                <a:spcPct val="100000"/>
              </a:lnSpc>
              <a:spcBef>
                <a:spcPts val="0"/>
              </a:spcBef>
              <a:spcAft>
                <a:spcPts val="0"/>
              </a:spcAft>
              <a:buClr>
                <a:srgbClr val="000000"/>
              </a:buClr>
              <a:buSzPts val="1100"/>
              <a:buFont typeface="Arial"/>
              <a:buChar char="•"/>
            </a:pPr>
            <a:r>
              <a:rPr b="0" i="0" lang="en" sz="1200" u="none" cap="none" strike="noStrike">
                <a:solidFill>
                  <a:srgbClr val="000000"/>
                </a:solidFill>
                <a:latin typeface="Arial"/>
                <a:ea typeface="Arial"/>
                <a:cs typeface="Arial"/>
                <a:sym typeface="Arial"/>
              </a:rPr>
              <a:t>Phonologically (the word’s pronunciation)</a:t>
            </a:r>
            <a:endParaRPr/>
          </a:p>
          <a:p>
            <a:pPr indent="-298450" lvl="0" marL="457200" marR="0" rtl="0" algn="l">
              <a:lnSpc>
                <a:spcPct val="100000"/>
              </a:lnSpc>
              <a:spcBef>
                <a:spcPts val="0"/>
              </a:spcBef>
              <a:spcAft>
                <a:spcPts val="0"/>
              </a:spcAft>
              <a:buClr>
                <a:srgbClr val="000000"/>
              </a:buClr>
              <a:buSzPts val="1100"/>
              <a:buFont typeface="Arial"/>
              <a:buChar char="•"/>
            </a:pPr>
            <a:r>
              <a:rPr b="0" i="0" lang="en" sz="1200" u="none" cap="none" strike="noStrike">
                <a:solidFill>
                  <a:srgbClr val="000000"/>
                </a:solidFill>
                <a:latin typeface="Arial"/>
                <a:ea typeface="Arial"/>
                <a:cs typeface="Arial"/>
                <a:sym typeface="Arial"/>
              </a:rPr>
              <a:t>Semantically (the word’s meaning). </a:t>
            </a:r>
            <a:endParaRPr b="0" i="0" sz="12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Kilpatrick – Equipped for Reading Success Pages 31-36</a:t>
            </a:r>
            <a:endParaRPr/>
          </a:p>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Kilpatrick – Essentials of Assessing, Preventing, and Overcoming Reading</a:t>
            </a:r>
            <a:endParaRPr/>
          </a:p>
          <a:p>
            <a:pPr indent="-298450" lvl="0" marL="45720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Difficulties pages 96-101</a:t>
            </a:r>
            <a:endParaRPr/>
          </a:p>
          <a:p>
            <a:pPr indent="-29845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
        <p:nvSpPr>
          <p:cNvPr id="421" name="Google Shape;421;g64e671d0fa_0_304:notes"/>
          <p:cNvSpPr txBox="1"/>
          <p:nvPr>
            <p:ph idx="12" type="sldNum"/>
          </p:nvPr>
        </p:nvSpPr>
        <p:spPr>
          <a:xfrm>
            <a:off x="3884613"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5"/>
              <a:buFont typeface="Arial"/>
              <a:buNone/>
            </a:pPr>
            <a:fld id="{00000000-1234-1234-1234-123412341234}" type="slidenum">
              <a:rPr b="0" i="0" lang="en" sz="900" u="none" cap="none" strike="noStrike">
                <a:solidFill>
                  <a:schemeClr val="dk1"/>
                </a:solidFill>
                <a:latin typeface="Times New Roman"/>
                <a:ea typeface="Times New Roman"/>
                <a:cs typeface="Times New Roman"/>
                <a:sym typeface="Times New Roman"/>
              </a:rPr>
              <a:t>‹#›</a:t>
            </a:fld>
            <a:endParaRPr b="0" i="0" sz="900" u="none" cap="none" strike="noStrike">
              <a:solidFill>
                <a:schemeClr val="dk1"/>
              </a:solidFill>
              <a:latin typeface="Times New Roman"/>
              <a:ea typeface="Times New Roman"/>
              <a:cs typeface="Times New Roman"/>
              <a:sym typeface="Times New Roman"/>
            </a:endParaRPr>
          </a:p>
        </p:txBody>
      </p:sp>
      <p:sp>
        <p:nvSpPr>
          <p:cNvPr id="422" name="Google Shape;422;g64e671d0fa_0_304:notes"/>
          <p:cNvSpPr txBox="1"/>
          <p:nvPr>
            <p:ph idx="11" type="ftr"/>
          </p:nvPr>
        </p:nvSpPr>
        <p:spPr>
          <a:xfrm>
            <a:off x="0"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Arkansas Department of Education RISE Academy</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64e671d0fa_0_311:notes"/>
          <p:cNvSpPr/>
          <p:nvPr>
            <p:ph idx="2" type="sldImg"/>
          </p:nvPr>
        </p:nvSpPr>
        <p:spPr>
          <a:xfrm>
            <a:off x="382588" y="692150"/>
            <a:ext cx="60945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8" name="Google Shape;428;g64e671d0fa_0_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What theory are all of these common practices based on?  (visual memory)</a:t>
            </a:r>
            <a:endParaRPr/>
          </a:p>
          <a:p>
            <a:pPr indent="0" lvl="0" marL="457200" marR="0" rtl="0" algn="l">
              <a:lnSpc>
                <a:spcPct val="100000"/>
              </a:lnSpc>
              <a:spcBef>
                <a:spcPts val="0"/>
              </a:spcBef>
              <a:spcAft>
                <a:spcPts val="0"/>
              </a:spcAft>
              <a:buNone/>
            </a:pPr>
            <a:r>
              <a:t/>
            </a:r>
            <a:endParaRPr/>
          </a:p>
        </p:txBody>
      </p:sp>
      <p:sp>
        <p:nvSpPr>
          <p:cNvPr id="429" name="Google Shape;429;g64e671d0fa_0_311:notes"/>
          <p:cNvSpPr txBox="1"/>
          <p:nvPr>
            <p:ph idx="12" type="sldNum"/>
          </p:nvPr>
        </p:nvSpPr>
        <p:spPr>
          <a:xfrm>
            <a:off x="3884613"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900" u="none" cap="none" strike="noStrike">
                <a:solidFill>
                  <a:schemeClr val="dk1"/>
                </a:solidFill>
                <a:latin typeface="Times New Roman"/>
                <a:ea typeface="Times New Roman"/>
                <a:cs typeface="Times New Roman"/>
                <a:sym typeface="Times New Roman"/>
              </a:rPr>
              <a:t>‹#›</a:t>
            </a:fld>
            <a:endParaRPr b="0" i="0" sz="900" u="none" cap="none" strike="noStrike">
              <a:solidFill>
                <a:schemeClr val="dk1"/>
              </a:solidFill>
              <a:latin typeface="Times New Roman"/>
              <a:ea typeface="Times New Roman"/>
              <a:cs typeface="Times New Roman"/>
              <a:sym typeface="Times New Roman"/>
            </a:endParaRPr>
          </a:p>
        </p:txBody>
      </p:sp>
      <p:sp>
        <p:nvSpPr>
          <p:cNvPr id="430" name="Google Shape;430;g64e671d0fa_0_311:notes"/>
          <p:cNvSpPr txBox="1"/>
          <p:nvPr>
            <p:ph idx="11" type="ftr"/>
          </p:nvPr>
        </p:nvSpPr>
        <p:spPr>
          <a:xfrm>
            <a:off x="0"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Arkansas Department of Education RISE Academy</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64e671d0fa_0_318:notes"/>
          <p:cNvSpPr/>
          <p:nvPr>
            <p:ph idx="2" type="sldImg"/>
          </p:nvPr>
        </p:nvSpPr>
        <p:spPr>
          <a:xfrm>
            <a:off x="1019175" y="450850"/>
            <a:ext cx="4819500" cy="2711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64e671d0fa_0_318:notes"/>
          <p:cNvSpPr txBox="1"/>
          <p:nvPr>
            <p:ph idx="1" type="body"/>
          </p:nvPr>
        </p:nvSpPr>
        <p:spPr>
          <a:xfrm>
            <a:off x="914400" y="3242333"/>
            <a:ext cx="5029200" cy="52173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Teach irregular words the same as regular words – which parts are regular?  Focus on the part that is irregular.    </a:t>
            </a:r>
            <a:endParaRPr b="0" i="0" sz="1100" u="none" cap="none" strike="noStrike">
              <a:solidFill>
                <a:srgbClr val="000000"/>
              </a:solidFill>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Introduce high frequency words that are regular when you are teaching the syllable type they fall into.</a:t>
            </a:r>
            <a:endParaRPr/>
          </a:p>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Teach irregular words in groups when it makes sense:</a:t>
            </a:r>
            <a:endParaRPr/>
          </a:p>
          <a:p>
            <a:pPr indent="-298450" lvl="2" marL="13716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(his, is, has, as)</a:t>
            </a:r>
            <a:endParaRPr/>
          </a:p>
          <a:p>
            <a:pPr indent="-298450" lvl="2" marL="13716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(to, do, into)</a:t>
            </a:r>
            <a:endParaRPr/>
          </a:p>
          <a:p>
            <a:pPr indent="-298450" lvl="2" marL="13716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(those, these)</a:t>
            </a:r>
            <a:endParaRPr/>
          </a:p>
          <a:p>
            <a:pPr indent="-298450" lvl="2" marL="13716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Times New Roman"/>
                <a:ea typeface="Times New Roman"/>
                <a:cs typeface="Times New Roman"/>
                <a:sym typeface="Times New Roman"/>
              </a:rPr>
              <a:t>(find, kind, mind)</a:t>
            </a:r>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Times New Roman"/>
                <a:ea typeface="Times New Roman"/>
                <a:cs typeface="Times New Roman"/>
                <a:sym typeface="Times New Roman"/>
              </a:rPr>
              <a:t>	(would, should, could)</a:t>
            </a:r>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Times New Roman"/>
                <a:ea typeface="Times New Roman"/>
                <a:cs typeface="Times New Roman"/>
                <a:sym typeface="Times New Roman"/>
              </a:rPr>
              <a:t>	(any, many)</a:t>
            </a:r>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Times New Roman"/>
                <a:ea typeface="Times New Roman"/>
                <a:cs typeface="Times New Roman"/>
                <a:sym typeface="Times New Roman"/>
              </a:rPr>
              <a:t> 	(have, give, love)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7" name="Google Shape;437;g64e671d0fa_0_318:notes"/>
          <p:cNvSpPr txBox="1"/>
          <p:nvPr>
            <p:ph idx="11" type="ftr"/>
          </p:nvPr>
        </p:nvSpPr>
        <p:spPr>
          <a:xfrm>
            <a:off x="0"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Arkansas Department of Education RISE Academy</a:t>
            </a:r>
            <a:endParaRPr b="0" i="0" sz="1400" u="none" cap="none" strike="noStrike">
              <a:solidFill>
                <a:srgbClr val="000000"/>
              </a:solidFill>
              <a:latin typeface="Arial"/>
              <a:ea typeface="Arial"/>
              <a:cs typeface="Arial"/>
              <a:sym typeface="Arial"/>
            </a:endParaRPr>
          </a:p>
        </p:txBody>
      </p:sp>
      <p:sp>
        <p:nvSpPr>
          <p:cNvPr id="438" name="Google Shape;438;g64e671d0fa_0_318:notes"/>
          <p:cNvSpPr txBox="1"/>
          <p:nvPr>
            <p:ph idx="12" type="sldNum"/>
          </p:nvPr>
        </p:nvSpPr>
        <p:spPr>
          <a:xfrm>
            <a:off x="3884613" y="8685709"/>
            <a:ext cx="2971800" cy="45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511f63e5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6511f63e54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62bba3eed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g62bba3eedb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2bba3eed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2bba3eed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62bba3eedb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62bba3eedb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62bba3eed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62bba3eedb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64e671d0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64e671d0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6511f63e5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6511f63e5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6511f63e5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6511f63e5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6511f63e5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6511f63e5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6511f63e5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6511f63e5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great example of how to plant small pieces of research on your campus for faculty members and students to read.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6511f63e5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6511f63e5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6511f63e5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6511f63e5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6511f63e5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6511f63e5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2bba3eed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2bba3eed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62bba3eedb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62bba3eedb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62bba3eedb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62bba3eedb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62bba3eedb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g62bba3eedb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62bba3eedb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62bba3eedb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62bba3eedb_0_2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62bba3eedb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62bba3eedb_0_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62bba3eedb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62bba3eed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62bba3eedb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64e671d0f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64e671d0fa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2bba3eed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62bba3eedb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If we have 70 percent of our students in tiers 2 and 3 interventions, our tier 1 work needs to be overhauled.</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62bba3eed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62bba3eed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1597820"/>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8" name="Google Shape;58;p14"/>
          <p:cNvSpPr txBox="1"/>
          <p:nvPr>
            <p:ph idx="1" type="subTitle"/>
          </p:nvPr>
        </p:nvSpPr>
        <p:spPr>
          <a:xfrm>
            <a:off x="1371600" y="2914650"/>
            <a:ext cx="6400800" cy="13143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59" name="Google Shape;59;p1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1" name="Google Shape;61;p1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4" name="Google Shape;64;p15"/>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5" name="Google Shape;65;p15"/>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5"/>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1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722313" y="3305176"/>
            <a:ext cx="7772400" cy="10215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Arial"/>
              <a:buNone/>
              <a:defRPr b="1" i="0" sz="40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0" name="Google Shape;70;p16"/>
          <p:cNvSpPr txBox="1"/>
          <p:nvPr>
            <p:ph idx="1" type="body"/>
          </p:nvPr>
        </p:nvSpPr>
        <p:spPr>
          <a:xfrm>
            <a:off x="722313" y="2180035"/>
            <a:ext cx="7772400" cy="11250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Arial"/>
                <a:ea typeface="Arial"/>
                <a:cs typeface="Arial"/>
                <a:sym typeface="Arial"/>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Arial"/>
                <a:ea typeface="Arial"/>
                <a:cs typeface="Arial"/>
                <a:sym typeface="Arial"/>
              </a:defRPr>
            </a:lvl9pPr>
          </a:lstStyle>
          <a:p/>
        </p:txBody>
      </p:sp>
      <p:sp>
        <p:nvSpPr>
          <p:cNvPr id="71" name="Google Shape;71;p16"/>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16"/>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1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6" name="Google Shape;76;p17"/>
          <p:cNvSpPr txBox="1"/>
          <p:nvPr>
            <p:ph idx="1" type="body"/>
          </p:nvPr>
        </p:nvSpPr>
        <p:spPr>
          <a:xfrm>
            <a:off x="457200" y="1200151"/>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7"/>
          <p:cNvSpPr txBox="1"/>
          <p:nvPr>
            <p:ph idx="2" type="body"/>
          </p:nvPr>
        </p:nvSpPr>
        <p:spPr>
          <a:xfrm>
            <a:off x="4648200" y="1200151"/>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 name="Google Shape;78;p17"/>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7"/>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3" name="Google Shape;83;p18"/>
          <p:cNvSpPr txBox="1"/>
          <p:nvPr>
            <p:ph idx="1" type="body"/>
          </p:nvPr>
        </p:nvSpPr>
        <p:spPr>
          <a:xfrm>
            <a:off x="457200" y="1151335"/>
            <a:ext cx="4040100" cy="4797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84" name="Google Shape;84;p18"/>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85" name="Google Shape;85;p18"/>
          <p:cNvSpPr txBox="1"/>
          <p:nvPr>
            <p:ph idx="3" type="body"/>
          </p:nvPr>
        </p:nvSpPr>
        <p:spPr>
          <a:xfrm>
            <a:off x="4645028" y="1151335"/>
            <a:ext cx="4041900" cy="4797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86" name="Google Shape;86;p18"/>
          <p:cNvSpPr txBox="1"/>
          <p:nvPr>
            <p:ph idx="4" type="body"/>
          </p:nvPr>
        </p:nvSpPr>
        <p:spPr>
          <a:xfrm>
            <a:off x="4645028" y="1631156"/>
            <a:ext cx="4041900" cy="29634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2" name="Google Shape;92;p19"/>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19"/>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1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7" name="Google Shape;97;p20"/>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 name="Google Shape;98;p2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3" y="204787"/>
            <a:ext cx="3008400" cy="8715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Arial"/>
              <a:buNone/>
              <a:defRPr b="1" i="0" sz="20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1" name="Google Shape;101;p21"/>
          <p:cNvSpPr txBox="1"/>
          <p:nvPr>
            <p:ph idx="1" type="body"/>
          </p:nvPr>
        </p:nvSpPr>
        <p:spPr>
          <a:xfrm>
            <a:off x="3575050" y="204789"/>
            <a:ext cx="5111700" cy="43899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2" name="Google Shape;102;p21"/>
          <p:cNvSpPr txBox="1"/>
          <p:nvPr>
            <p:ph idx="2" type="body"/>
          </p:nvPr>
        </p:nvSpPr>
        <p:spPr>
          <a:xfrm>
            <a:off x="457203" y="1076327"/>
            <a:ext cx="3008400" cy="35184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103" name="Google Shape;103;p21"/>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4" name="Google Shape;104;p21"/>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 name="Google Shape;105;p2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C95E6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3600451"/>
            <a:ext cx="5486400" cy="4251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Arial"/>
              <a:buNone/>
              <a:defRPr b="1" i="0" sz="20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8" name="Google Shape;108;p22"/>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109" name="Google Shape;109;p22"/>
          <p:cNvSpPr txBox="1"/>
          <p:nvPr>
            <p:ph idx="1" type="body"/>
          </p:nvPr>
        </p:nvSpPr>
        <p:spPr>
          <a:xfrm>
            <a:off x="1792288" y="4025504"/>
            <a:ext cx="5486400" cy="603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110" name="Google Shape;110;p22"/>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1" name="Google Shape;111;p22"/>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2" name="Google Shape;112;p2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 name="Google Shape;115;p23"/>
          <p:cNvSpPr txBox="1"/>
          <p:nvPr>
            <p:ph idx="1" type="body"/>
          </p:nvPr>
        </p:nvSpPr>
        <p:spPr>
          <a:xfrm rot="5400000">
            <a:off x="2874750" y="-1217399"/>
            <a:ext cx="33945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6" name="Google Shape;116;p23"/>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3"/>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8" name="Google Shape;118;p2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463750" y="1371630"/>
            <a:ext cx="43887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1" name="Google Shape;121;p24"/>
          <p:cNvSpPr txBox="1"/>
          <p:nvPr>
            <p:ph idx="1" type="body"/>
          </p:nvPr>
        </p:nvSpPr>
        <p:spPr>
          <a:xfrm rot="5400000">
            <a:off x="1272750" y="-609570"/>
            <a:ext cx="43887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2" name="Google Shape;122;p2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4" name="Google Shape;124;p2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29" name="Shape 129"/>
        <p:cNvGrpSpPr/>
        <p:nvPr/>
      </p:nvGrpSpPr>
      <p:grpSpPr>
        <a:xfrm>
          <a:off x="0" y="0"/>
          <a:ext cx="0" cy="0"/>
          <a:chOff x="0" y="0"/>
          <a:chExt cx="0" cy="0"/>
        </a:xfrm>
      </p:grpSpPr>
      <p:sp>
        <p:nvSpPr>
          <p:cNvPr id="130" name="Google Shape;13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1" name="Google Shape;131;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2" name="Google Shape;13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3" name="Shape 133"/>
        <p:cNvGrpSpPr/>
        <p:nvPr/>
      </p:nvGrpSpPr>
      <p:grpSpPr>
        <a:xfrm>
          <a:off x="0" y="0"/>
          <a:ext cx="0" cy="0"/>
          <a:chOff x="0" y="0"/>
          <a:chExt cx="0" cy="0"/>
        </a:xfrm>
      </p:grpSpPr>
      <p:sp>
        <p:nvSpPr>
          <p:cNvPr id="134" name="Google Shape;134;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135" name="Google Shape;135;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36" name="Google Shape;13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7" name="Shape 137"/>
        <p:cNvGrpSpPr/>
        <p:nvPr/>
      </p:nvGrpSpPr>
      <p:grpSpPr>
        <a:xfrm>
          <a:off x="0" y="0"/>
          <a:ext cx="0" cy="0"/>
          <a:chOff x="0" y="0"/>
          <a:chExt cx="0" cy="0"/>
        </a:xfrm>
      </p:grpSpPr>
      <p:sp>
        <p:nvSpPr>
          <p:cNvPr id="138" name="Google Shape;138;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139" name="Google Shape;13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42" name="Google Shape;142;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43" name="Google Shape;143;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44" name="Google Shape;14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47" name="Google Shape;1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50" name="Google Shape;150;p3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51" name="Google Shape;15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52" name="Shape 152"/>
        <p:cNvGrpSpPr/>
        <p:nvPr/>
      </p:nvGrpSpPr>
      <p:grpSpPr>
        <a:xfrm>
          <a:off x="0" y="0"/>
          <a:ext cx="0" cy="0"/>
          <a:chOff x="0" y="0"/>
          <a:chExt cx="0" cy="0"/>
        </a:xfrm>
      </p:grpSpPr>
      <p:sp>
        <p:nvSpPr>
          <p:cNvPr id="153" name="Google Shape;153;p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54" name="Google Shape;15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158" name="Google Shape;158;p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159" name="Google Shape;159;p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60" name="Google Shape;16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1" name="Shape 161"/>
        <p:cNvGrpSpPr/>
        <p:nvPr/>
      </p:nvGrpSpPr>
      <p:grpSpPr>
        <a:xfrm>
          <a:off x="0" y="0"/>
          <a:ext cx="0" cy="0"/>
          <a:chOff x="0" y="0"/>
          <a:chExt cx="0" cy="0"/>
        </a:xfrm>
      </p:grpSpPr>
      <p:sp>
        <p:nvSpPr>
          <p:cNvPr id="162" name="Google Shape;162;p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163" name="Google Shape;16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64" name="Shape 164"/>
        <p:cNvGrpSpPr/>
        <p:nvPr/>
      </p:nvGrpSpPr>
      <p:grpSpPr>
        <a:xfrm>
          <a:off x="0" y="0"/>
          <a:ext cx="0" cy="0"/>
          <a:chOff x="0" y="0"/>
          <a:chExt cx="0" cy="0"/>
        </a:xfrm>
      </p:grpSpPr>
      <p:sp>
        <p:nvSpPr>
          <p:cNvPr id="165" name="Google Shape;165;p3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a:r>
              <a:t>xx%</a:t>
            </a:r>
          </a:p>
        </p:txBody>
      </p:sp>
      <p:sp>
        <p:nvSpPr>
          <p:cNvPr id="166" name="Google Shape;166;p3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67" name="Google Shape;16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8" name="Shape 168"/>
        <p:cNvGrpSpPr/>
        <p:nvPr/>
      </p:nvGrpSpPr>
      <p:grpSpPr>
        <a:xfrm>
          <a:off x="0" y="0"/>
          <a:ext cx="0" cy="0"/>
          <a:chOff x="0" y="0"/>
          <a:chExt cx="0" cy="0"/>
        </a:xfrm>
      </p:grpSpPr>
      <p:sp>
        <p:nvSpPr>
          <p:cNvPr id="169" name="Google Shape;16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4" name="Shape 174"/>
        <p:cNvGrpSpPr/>
        <p:nvPr/>
      </p:nvGrpSpPr>
      <p:grpSpPr>
        <a:xfrm>
          <a:off x="0" y="0"/>
          <a:ext cx="0" cy="0"/>
          <a:chOff x="0" y="0"/>
          <a:chExt cx="0" cy="0"/>
        </a:xfrm>
      </p:grpSpPr>
      <p:sp>
        <p:nvSpPr>
          <p:cNvPr id="175" name="Google Shape;175;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6" name="Google Shape;176;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7" name="Google Shape;177;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8" name="Shape 178"/>
        <p:cNvGrpSpPr/>
        <p:nvPr/>
      </p:nvGrpSpPr>
      <p:grpSpPr>
        <a:xfrm>
          <a:off x="0" y="0"/>
          <a:ext cx="0" cy="0"/>
          <a:chOff x="0" y="0"/>
          <a:chExt cx="0" cy="0"/>
        </a:xfrm>
      </p:grpSpPr>
      <p:sp>
        <p:nvSpPr>
          <p:cNvPr id="179" name="Google Shape;179;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3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0" name="Google Shape;180;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1" name="Shape 181"/>
        <p:cNvGrpSpPr/>
        <p:nvPr/>
      </p:nvGrpSpPr>
      <p:grpSpPr>
        <a:xfrm>
          <a:off x="0" y="0"/>
          <a:ext cx="0" cy="0"/>
          <a:chOff x="0" y="0"/>
          <a:chExt cx="0" cy="0"/>
        </a:xfrm>
      </p:grpSpPr>
      <p:sp>
        <p:nvSpPr>
          <p:cNvPr id="182" name="Google Shape;182;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183" name="Google Shape;183;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84" name="Google Shape;18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5" name="Shape 185"/>
        <p:cNvGrpSpPr/>
        <p:nvPr/>
      </p:nvGrpSpPr>
      <p:grpSpPr>
        <a:xfrm>
          <a:off x="0" y="0"/>
          <a:ext cx="0" cy="0"/>
          <a:chOff x="0" y="0"/>
          <a:chExt cx="0" cy="0"/>
        </a:xfrm>
      </p:grpSpPr>
      <p:sp>
        <p:nvSpPr>
          <p:cNvPr id="186" name="Google Shape;186;p4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187" name="Google Shape;18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88" name="Shape 188"/>
        <p:cNvGrpSpPr/>
        <p:nvPr/>
      </p:nvGrpSpPr>
      <p:grpSpPr>
        <a:xfrm>
          <a:off x="0" y="0"/>
          <a:ext cx="0" cy="0"/>
          <a:chOff x="0" y="0"/>
          <a:chExt cx="0" cy="0"/>
        </a:xfrm>
      </p:grpSpPr>
      <p:sp>
        <p:nvSpPr>
          <p:cNvPr id="189" name="Google Shape;18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0" name="Google Shape;190;p4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1" name="Google Shape;191;p4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2" name="Google Shape;19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3" name="Shape 193"/>
        <p:cNvGrpSpPr/>
        <p:nvPr/>
      </p:nvGrpSpPr>
      <p:grpSpPr>
        <a:xfrm>
          <a:off x="0" y="0"/>
          <a:ext cx="0" cy="0"/>
          <a:chOff x="0" y="0"/>
          <a:chExt cx="0" cy="0"/>
        </a:xfrm>
      </p:grpSpPr>
      <p:sp>
        <p:nvSpPr>
          <p:cNvPr id="194" name="Google Shape;194;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5" name="Google Shape;19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6" name="Shape 196"/>
        <p:cNvGrpSpPr/>
        <p:nvPr/>
      </p:nvGrpSpPr>
      <p:grpSpPr>
        <a:xfrm>
          <a:off x="0" y="0"/>
          <a:ext cx="0" cy="0"/>
          <a:chOff x="0" y="0"/>
          <a:chExt cx="0" cy="0"/>
        </a:xfrm>
      </p:grpSpPr>
      <p:sp>
        <p:nvSpPr>
          <p:cNvPr id="197" name="Google Shape;197;p4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98" name="Google Shape;198;p4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99" name="Google Shape;19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00" name="Shape 200"/>
        <p:cNvGrpSpPr/>
        <p:nvPr/>
      </p:nvGrpSpPr>
      <p:grpSpPr>
        <a:xfrm>
          <a:off x="0" y="0"/>
          <a:ext cx="0" cy="0"/>
          <a:chOff x="0" y="0"/>
          <a:chExt cx="0" cy="0"/>
        </a:xfrm>
      </p:grpSpPr>
      <p:sp>
        <p:nvSpPr>
          <p:cNvPr id="201" name="Google Shape;201;p4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202" name="Google Shape;20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3" name="Shape 203"/>
        <p:cNvGrpSpPr/>
        <p:nvPr/>
      </p:nvGrpSpPr>
      <p:grpSpPr>
        <a:xfrm>
          <a:off x="0" y="0"/>
          <a:ext cx="0" cy="0"/>
          <a:chOff x="0" y="0"/>
          <a:chExt cx="0" cy="0"/>
        </a:xfrm>
      </p:grpSpPr>
      <p:sp>
        <p:nvSpPr>
          <p:cNvPr id="204" name="Google Shape;204;p4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206" name="Google Shape;206;p4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207" name="Google Shape;207;p4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08" name="Google Shape;20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09" name="Shape 209"/>
        <p:cNvGrpSpPr/>
        <p:nvPr/>
      </p:nvGrpSpPr>
      <p:grpSpPr>
        <a:xfrm>
          <a:off x="0" y="0"/>
          <a:ext cx="0" cy="0"/>
          <a:chOff x="0" y="0"/>
          <a:chExt cx="0" cy="0"/>
        </a:xfrm>
      </p:grpSpPr>
      <p:sp>
        <p:nvSpPr>
          <p:cNvPr id="210" name="Google Shape;210;p4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211" name="Google Shape;211;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12" name="Shape 212"/>
        <p:cNvGrpSpPr/>
        <p:nvPr/>
      </p:nvGrpSpPr>
      <p:grpSpPr>
        <a:xfrm>
          <a:off x="0" y="0"/>
          <a:ext cx="0" cy="0"/>
          <a:chOff x="0" y="0"/>
          <a:chExt cx="0" cy="0"/>
        </a:xfrm>
      </p:grpSpPr>
      <p:sp>
        <p:nvSpPr>
          <p:cNvPr id="213" name="Google Shape;213;p48"/>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p:txBody>
      </p:sp>
      <p:sp>
        <p:nvSpPr>
          <p:cNvPr id="214" name="Google Shape;214;p4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5" name="Google Shape;21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6" name="Shape 216"/>
        <p:cNvGrpSpPr/>
        <p:nvPr/>
      </p:nvGrpSpPr>
      <p:grpSpPr>
        <a:xfrm>
          <a:off x="0" y="0"/>
          <a:ext cx="0" cy="0"/>
          <a:chOff x="0" y="0"/>
          <a:chExt cx="0" cy="0"/>
        </a:xfrm>
      </p:grpSpPr>
      <p:sp>
        <p:nvSpPr>
          <p:cNvPr id="217" name="Google Shape;21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22" name="Shape 222"/>
        <p:cNvGrpSpPr/>
        <p:nvPr/>
      </p:nvGrpSpPr>
      <p:grpSpPr>
        <a:xfrm>
          <a:off x="0" y="0"/>
          <a:ext cx="0" cy="0"/>
          <a:chOff x="0" y="0"/>
          <a:chExt cx="0" cy="0"/>
        </a:xfrm>
      </p:grpSpPr>
      <p:sp>
        <p:nvSpPr>
          <p:cNvPr id="223" name="Google Shape;223;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24" name="Google Shape;224;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25" name="Google Shape;22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6" name="Shape 226"/>
        <p:cNvGrpSpPr/>
        <p:nvPr/>
      </p:nvGrpSpPr>
      <p:grpSpPr>
        <a:xfrm>
          <a:off x="0" y="0"/>
          <a:ext cx="0" cy="0"/>
          <a:chOff x="0" y="0"/>
          <a:chExt cx="0" cy="0"/>
        </a:xfrm>
      </p:grpSpPr>
      <p:sp>
        <p:nvSpPr>
          <p:cNvPr id="227" name="Google Shape;227;p5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228" name="Google Shape;228;p5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229" name="Google Shape;22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0" name="Shape 230"/>
        <p:cNvGrpSpPr/>
        <p:nvPr/>
      </p:nvGrpSpPr>
      <p:grpSpPr>
        <a:xfrm>
          <a:off x="0" y="0"/>
          <a:ext cx="0" cy="0"/>
          <a:chOff x="0" y="0"/>
          <a:chExt cx="0" cy="0"/>
        </a:xfrm>
      </p:grpSpPr>
      <p:sp>
        <p:nvSpPr>
          <p:cNvPr id="231" name="Google Shape;231;p5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232" name="Google Shape;23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3" name="Shape 233"/>
        <p:cNvGrpSpPr/>
        <p:nvPr/>
      </p:nvGrpSpPr>
      <p:grpSpPr>
        <a:xfrm>
          <a:off x="0" y="0"/>
          <a:ext cx="0" cy="0"/>
          <a:chOff x="0" y="0"/>
          <a:chExt cx="0" cy="0"/>
        </a:xfrm>
      </p:grpSpPr>
      <p:sp>
        <p:nvSpPr>
          <p:cNvPr id="234" name="Google Shape;234;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35" name="Google Shape;235;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36" name="Google Shape;236;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37" name="Google Shape;237;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8" name="Shape 238"/>
        <p:cNvGrpSpPr/>
        <p:nvPr/>
      </p:nvGrpSpPr>
      <p:grpSpPr>
        <a:xfrm>
          <a:off x="0" y="0"/>
          <a:ext cx="0" cy="0"/>
          <a:chOff x="0" y="0"/>
          <a:chExt cx="0" cy="0"/>
        </a:xfrm>
      </p:grpSpPr>
      <p:sp>
        <p:nvSpPr>
          <p:cNvPr id="239" name="Google Shape;239;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40" name="Google Shape;24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41" name="Shape 241"/>
        <p:cNvGrpSpPr/>
        <p:nvPr/>
      </p:nvGrpSpPr>
      <p:grpSpPr>
        <a:xfrm>
          <a:off x="0" y="0"/>
          <a:ext cx="0" cy="0"/>
          <a:chOff x="0" y="0"/>
          <a:chExt cx="0" cy="0"/>
        </a:xfrm>
      </p:grpSpPr>
      <p:sp>
        <p:nvSpPr>
          <p:cNvPr id="242" name="Google Shape;242;p5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43" name="Google Shape;243;p5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44" name="Google Shape;24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45" name="Shape 245"/>
        <p:cNvGrpSpPr/>
        <p:nvPr/>
      </p:nvGrpSpPr>
      <p:grpSpPr>
        <a:xfrm>
          <a:off x="0" y="0"/>
          <a:ext cx="0" cy="0"/>
          <a:chOff x="0" y="0"/>
          <a:chExt cx="0" cy="0"/>
        </a:xfrm>
      </p:grpSpPr>
      <p:sp>
        <p:nvSpPr>
          <p:cNvPr id="246" name="Google Shape;246;p5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247" name="Google Shape;24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48" name="Shape 248"/>
        <p:cNvGrpSpPr/>
        <p:nvPr/>
      </p:nvGrpSpPr>
      <p:grpSpPr>
        <a:xfrm>
          <a:off x="0" y="0"/>
          <a:ext cx="0" cy="0"/>
          <a:chOff x="0" y="0"/>
          <a:chExt cx="0" cy="0"/>
        </a:xfrm>
      </p:grpSpPr>
      <p:sp>
        <p:nvSpPr>
          <p:cNvPr id="249" name="Google Shape;249;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5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251" name="Google Shape;251;p5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252" name="Google Shape;252;p5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53" name="Google Shape;25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54" name="Shape 254"/>
        <p:cNvGrpSpPr/>
        <p:nvPr/>
      </p:nvGrpSpPr>
      <p:grpSpPr>
        <a:xfrm>
          <a:off x="0" y="0"/>
          <a:ext cx="0" cy="0"/>
          <a:chOff x="0" y="0"/>
          <a:chExt cx="0" cy="0"/>
        </a:xfrm>
      </p:grpSpPr>
      <p:sp>
        <p:nvSpPr>
          <p:cNvPr id="255" name="Google Shape;255;p5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256" name="Google Shape;25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57" name="Shape 257"/>
        <p:cNvGrpSpPr/>
        <p:nvPr/>
      </p:nvGrpSpPr>
      <p:grpSpPr>
        <a:xfrm>
          <a:off x="0" y="0"/>
          <a:ext cx="0" cy="0"/>
          <a:chOff x="0" y="0"/>
          <a:chExt cx="0" cy="0"/>
        </a:xfrm>
      </p:grpSpPr>
      <p:sp>
        <p:nvSpPr>
          <p:cNvPr id="258" name="Google Shape;258;p6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a:r>
              <a:t>xx%</a:t>
            </a:r>
          </a:p>
        </p:txBody>
      </p:sp>
      <p:sp>
        <p:nvSpPr>
          <p:cNvPr id="259" name="Google Shape;259;p6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60" name="Google Shape;260;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61" name="Shape 261"/>
        <p:cNvGrpSpPr/>
        <p:nvPr/>
      </p:nvGrpSpPr>
      <p:grpSpPr>
        <a:xfrm>
          <a:off x="0" y="0"/>
          <a:ext cx="0" cy="0"/>
          <a:chOff x="0" y="0"/>
          <a:chExt cx="0" cy="0"/>
        </a:xfrm>
      </p:grpSpPr>
      <p:sp>
        <p:nvSpPr>
          <p:cNvPr id="262" name="Google Shape;26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theme" Target="../theme/theme4.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2"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Arial"/>
              <a:buNone/>
              <a:defRPr b="0" i="0" sz="4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9FC5E8"/>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7" name="Google Shape;12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8" name="Google Shape;12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70" name="Shape 170"/>
        <p:cNvGrpSpPr/>
        <p:nvPr/>
      </p:nvGrpSpPr>
      <p:grpSpPr>
        <a:xfrm>
          <a:off x="0" y="0"/>
          <a:ext cx="0" cy="0"/>
          <a:chOff x="0" y="0"/>
          <a:chExt cx="0" cy="0"/>
        </a:xfrm>
      </p:grpSpPr>
      <p:sp>
        <p:nvSpPr>
          <p:cNvPr id="171" name="Google Shape;17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2" name="Google Shape;172;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3" name="Google Shape;17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18" name="Shape 218"/>
        <p:cNvGrpSpPr/>
        <p:nvPr/>
      </p:nvGrpSpPr>
      <p:grpSpPr>
        <a:xfrm>
          <a:off x="0" y="0"/>
          <a:ext cx="0" cy="0"/>
          <a:chOff x="0" y="0"/>
          <a:chExt cx="0" cy="0"/>
        </a:xfrm>
      </p:grpSpPr>
      <p:sp>
        <p:nvSpPr>
          <p:cNvPr id="219" name="Google Shape;219;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20" name="Google Shape;220;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21" name="Google Shape;22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hyperlink" Target="https://www.apmreports.org/story/2019/08/22/whats-wrong-how-schools-teach-reading" TargetMode="External"/><Relationship Id="rId6" Type="http://schemas.openxmlformats.org/officeDocument/2006/relationships/hyperlink" Target="https://drive.google.com/file/d/1nYWaykzrfaDnVzGDkOJhIk20g1glkNcC/view?usp=sharing" TargetMode="External"/><Relationship Id="rId7"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hyperlink" Target="https://www.thereadingleague.org/" TargetMode="External"/><Relationship Id="rId6" Type="http://schemas.openxmlformats.org/officeDocument/2006/relationships/hyperlink" Target="https://www.youtube.com/channel/UCm9TD9u7xGdRUaGjHkOthxw" TargetMode="External"/><Relationship Id="rId7" Type="http://schemas.openxmlformats.org/officeDocument/2006/relationships/image" Target="../media/image17.png"/><Relationship Id="rId8"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hyperlink" Target="https://drive.google.com/file/d/1lgG3HnC1lj3xvUy83ZwJ_X1MC9wD6n0L/view?usp=sharing" TargetMode="External"/><Relationship Id="rId5" Type="http://schemas.openxmlformats.org/officeDocument/2006/relationships/image" Target="../media/image23.png"/><Relationship Id="rId6" Type="http://schemas.openxmlformats.org/officeDocument/2006/relationships/hyperlink" Target="https://drive.google.com/file/d/1QeJLalV5AvErlZB98hUtLg6T8tHcAzHM/view?usp=sharing" TargetMode="External"/></Relationships>
</file>

<file path=ppt/slides/_rels/slide35.xml.rels><?xml version="1.0" encoding="UTF-8" standalone="yes"?><Relationships xmlns="http://schemas.openxmlformats.org/package/2006/relationships"><Relationship Id="rId11" Type="http://schemas.openxmlformats.org/officeDocument/2006/relationships/hyperlink" Target="http://dataworks-ed.com/wp-content/uploads/2016/05/Kerry.pdf" TargetMode="External"/><Relationship Id="rId10" Type="http://schemas.openxmlformats.org/officeDocument/2006/relationships/hyperlink" Target="https://journals.sagepub.com/doi/full/10.1177/1529100618772271" TargetMode="External"/><Relationship Id="rId13" Type="http://schemas.openxmlformats.org/officeDocument/2006/relationships/hyperlink" Target="http://www.unicog.org/publications/Dehaene%20Review%20Cognitive%20neuroscience%20of%20Reading%20and%20Education%202011.pdf" TargetMode="External"/><Relationship Id="rId12" Type="http://schemas.openxmlformats.org/officeDocument/2006/relationships/hyperlink" Target="http://www.aft.org/sites/default/files/periodicals/Moats.pdf" TargetMode="External"/><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hyperlink" Target="https://www.youtube.com/channel/UCr8NBUJSHJWYFhZBlDuQd_g" TargetMode="External"/><Relationship Id="rId4" Type="http://schemas.openxmlformats.org/officeDocument/2006/relationships/hyperlink" Target="https://www.youtube.com/watch?v=xRmPBW8ixnc&amp;list=UUw9nxVmNKe8Uh_I9zz1omhg&amp;index=21" TargetMode="External"/><Relationship Id="rId9" Type="http://schemas.openxmlformats.org/officeDocument/2006/relationships/hyperlink" Target="https://journals.sagepub.com/doi/full/10.1177/1529100618772271" TargetMode="External"/><Relationship Id="rId15" Type="http://schemas.openxmlformats.org/officeDocument/2006/relationships/hyperlink" Target="https://www.corelearn.com/webinar-download-why-phonemic-proficiency-is-necessary-for-all-readers/" TargetMode="External"/><Relationship Id="rId14" Type="http://schemas.openxmlformats.org/officeDocument/2006/relationships/hyperlink" Target="https://www.fivefromfive.org.au/wp-content/uploads/2019/07/ITE-REPORT-FINAL.pdf" TargetMode="External"/><Relationship Id="rId16" Type="http://schemas.openxmlformats.org/officeDocument/2006/relationships/hyperlink" Target="https://www.youtube.com/watch?v=KIuwKnZqJEQ" TargetMode="External"/><Relationship Id="rId5" Type="http://schemas.openxmlformats.org/officeDocument/2006/relationships/hyperlink" Target="https://www.dropbox.com/s/vmegzogv5l00cgo/Dykstra%2C%20S.%20The%20Impact%20of%20Scientifically-based%20Reading%20Instruction%20on%20Different%20Groups%20and%20Different%20Levels%20of%20Performance.pdf?dl=1" TargetMode="External"/><Relationship Id="rId6" Type="http://schemas.openxmlformats.org/officeDocument/2006/relationships/hyperlink" Target="https://journals.sagepub.com/doi/full/10.1177/1529100618772271" TargetMode="External"/><Relationship Id="rId7" Type="http://schemas.openxmlformats.org/officeDocument/2006/relationships/hyperlink" Target="https://journals.sagepub.com/doi/full/10.1177/1529100618772271" TargetMode="External"/><Relationship Id="rId8" Type="http://schemas.openxmlformats.org/officeDocument/2006/relationships/hyperlink" Target="https://journals.sagepub.com/doi/full/10.1177/152910061877227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hyperlink" Target="https://drive.google.com/drive/folders/11X2xoq0U_tQEoec1h6R82S2LkuJuP2pg?fbclid=IwAR0HYpV5Ip7GMt2siWsMMXtSsXF5gaGgy42Jgnqxlyk0lNI8ucqJm-9-V3E" TargetMode="External"/><Relationship Id="rId4" Type="http://schemas.openxmlformats.org/officeDocument/2006/relationships/image" Target="../media/image30.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hyperlink" Target="https://docs.google.com/document/d/1Di3dlNoTNEK-U1yHfJacKFaF2xrj1-kMk_Os_ewizkY/edit" TargetMode="External"/><Relationship Id="rId4" Type="http://schemas.openxmlformats.org/officeDocument/2006/relationships/hyperlink" Target="https://drive.google.com/file/d/0B605BvLv3BgXMTdGZUoyZnhiN255SFRxVkt0TE5GUURUU3lF/view" TargetMode="External"/><Relationship Id="rId5" Type="http://schemas.openxmlformats.org/officeDocument/2006/relationships/hyperlink" Target="http://www.aft.org/sites/default/files/reading_rocketscience_2004.pdf" TargetMode="External"/><Relationship Id="rId6" Type="http://schemas.openxmlformats.org/officeDocument/2006/relationships/hyperlink" Target="http://www.sedl.org/pubs/sedl-letter/v14n03/3.html" TargetMode="External"/><Relationship Id="rId7" Type="http://schemas.openxmlformats.org/officeDocument/2006/relationships/hyperlink" Target="http://www.readingrockets.org/article/phonics-instructi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hyperlink" Target="https://drive.google.com/file/d/1d9kLmiC0I9kp5wrOIbETkM3Ghr0pnPEA/view?usp=sharin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hyperlink" Target="http://www.arkansased.gov/public/userfiles/Legal/Legal-Current%20Rules/2018/Educator_Licensure_Final_10-29-18.pdf" TargetMode="External"/><Relationship Id="rId4" Type="http://schemas.openxmlformats.org/officeDocument/2006/relationships/hyperlink" Target="http://www.arkansased.gov/divisions/learning-services/r.i.s.e.-arkansas/" TargetMode="External"/><Relationship Id="rId5" Type="http://schemas.openxmlformats.org/officeDocument/2006/relationships/hyperlink" Target="http://ideas.aetn.org/" TargetMode="External"/><Relationship Id="rId6" Type="http://schemas.openxmlformats.org/officeDocument/2006/relationships/hyperlink" Target="http://www.arkleg.state.ar.us/assembly/2017/2017R/Acts/Act1063.pdf" TargetMode="External"/><Relationship Id="rId7" Type="http://schemas.openxmlformats.org/officeDocument/2006/relationships/hyperlink" Target="https://docs.google.com/document/d/1Mz46JreEVy5jdCfyYLQ2oeO1lt73fPL0uKbLooO1c-4/ed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descr="RISE-Slides.A.jpg" id="267" name="Google Shape;267;p62"/>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Asset 2RISE2.png" id="268" name="Google Shape;268;p62"/>
          <p:cNvPicPr preferRelativeResize="0"/>
          <p:nvPr/>
        </p:nvPicPr>
        <p:blipFill rotWithShape="1">
          <a:blip r:embed="rId4">
            <a:alphaModFix/>
          </a:blip>
          <a:srcRect b="0" l="0" r="0" t="0"/>
          <a:stretch/>
        </p:blipFill>
        <p:spPr>
          <a:xfrm>
            <a:off x="2579925" y="774894"/>
            <a:ext cx="3984300" cy="3257400"/>
          </a:xfrm>
          <a:prstGeom prst="rect">
            <a:avLst/>
          </a:prstGeom>
          <a:noFill/>
          <a:ln>
            <a:noFill/>
          </a:ln>
        </p:spPr>
      </p:pic>
      <p:pic>
        <p:nvPicPr>
          <p:cNvPr descr="Asset 2RISE.png" id="269" name="Google Shape;269;p62"/>
          <p:cNvPicPr preferRelativeResize="0"/>
          <p:nvPr/>
        </p:nvPicPr>
        <p:blipFill rotWithShape="1">
          <a:blip r:embed="rId5">
            <a:alphaModFix/>
          </a:blip>
          <a:srcRect b="0" l="0" r="0" t="0"/>
          <a:stretch/>
        </p:blipFill>
        <p:spPr>
          <a:xfrm>
            <a:off x="7063975" y="188705"/>
            <a:ext cx="1455300" cy="145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24" name="Shape 324"/>
        <p:cNvGrpSpPr/>
        <p:nvPr/>
      </p:nvGrpSpPr>
      <p:grpSpPr>
        <a:xfrm>
          <a:off x="0" y="0"/>
          <a:ext cx="0" cy="0"/>
          <a:chOff x="0" y="0"/>
          <a:chExt cx="0" cy="0"/>
        </a:xfrm>
      </p:grpSpPr>
      <p:sp>
        <p:nvSpPr>
          <p:cNvPr id="325" name="Google Shape;325;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3200">
                <a:solidFill>
                  <a:srgbClr val="C00000"/>
                </a:solidFill>
              </a:rPr>
              <a:t>Why Can’t Our Children Read?</a:t>
            </a:r>
            <a:endParaRPr b="1" sz="3200">
              <a:solidFill>
                <a:srgbClr val="C00000"/>
              </a:solidFill>
            </a:endParaRPr>
          </a:p>
          <a:p>
            <a:pPr indent="0" lvl="0" marL="0" rtl="0" algn="l">
              <a:spcBef>
                <a:spcPts val="0"/>
              </a:spcBef>
              <a:spcAft>
                <a:spcPts val="0"/>
              </a:spcAft>
              <a:buNone/>
            </a:pPr>
            <a:r>
              <a:t/>
            </a:r>
            <a:endParaRPr/>
          </a:p>
        </p:txBody>
      </p:sp>
      <p:pic>
        <p:nvPicPr>
          <p:cNvPr id="326" name="Google Shape;326;p71"/>
          <p:cNvPicPr preferRelativeResize="0"/>
          <p:nvPr/>
        </p:nvPicPr>
        <p:blipFill>
          <a:blip r:embed="rId3">
            <a:alphaModFix/>
          </a:blip>
          <a:stretch>
            <a:fillRect/>
          </a:stretch>
        </p:blipFill>
        <p:spPr>
          <a:xfrm>
            <a:off x="1219700" y="1778302"/>
            <a:ext cx="3182375" cy="2168825"/>
          </a:xfrm>
          <a:prstGeom prst="rect">
            <a:avLst/>
          </a:prstGeom>
          <a:noFill/>
          <a:ln>
            <a:noFill/>
          </a:ln>
        </p:spPr>
      </p:pic>
      <p:pic>
        <p:nvPicPr>
          <p:cNvPr id="327" name="Google Shape;327;p71"/>
          <p:cNvPicPr preferRelativeResize="0"/>
          <p:nvPr/>
        </p:nvPicPr>
        <p:blipFill>
          <a:blip r:embed="rId4">
            <a:alphaModFix/>
          </a:blip>
          <a:stretch>
            <a:fillRect/>
          </a:stretch>
        </p:blipFill>
        <p:spPr>
          <a:xfrm>
            <a:off x="5232750" y="1674425"/>
            <a:ext cx="2923675" cy="227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72"/>
          <p:cNvSpPr txBox="1"/>
          <p:nvPr/>
        </p:nvSpPr>
        <p:spPr>
          <a:xfrm>
            <a:off x="0" y="0"/>
            <a:ext cx="8907300" cy="151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004A7F"/>
                </a:solidFill>
              </a:rPr>
              <a:t>Myths of Reading Instruction</a:t>
            </a:r>
            <a:endParaRPr b="1" sz="3600">
              <a:solidFill>
                <a:srgbClr val="004A7F"/>
              </a:solidFill>
            </a:endParaRPr>
          </a:p>
          <a:p>
            <a:pPr indent="0" lvl="0" marL="0" rtl="0" algn="ctr">
              <a:lnSpc>
                <a:spcPct val="115000"/>
              </a:lnSpc>
              <a:spcBef>
                <a:spcPts val="0"/>
              </a:spcBef>
              <a:spcAft>
                <a:spcPts val="0"/>
              </a:spcAft>
              <a:buNone/>
            </a:pPr>
            <a:r>
              <a:rPr b="1" lang="en" sz="3600">
                <a:solidFill>
                  <a:srgbClr val="004A7F"/>
                </a:solidFill>
              </a:rPr>
              <a:t>That Have Driven Reading Instruction</a:t>
            </a:r>
            <a:endParaRPr b="1" sz="3600">
              <a:solidFill>
                <a:srgbClr val="004A7F"/>
              </a:solidFill>
            </a:endParaRPr>
          </a:p>
        </p:txBody>
      </p:sp>
      <p:sp>
        <p:nvSpPr>
          <p:cNvPr id="333" name="Google Shape;333;p72"/>
          <p:cNvSpPr txBox="1"/>
          <p:nvPr/>
        </p:nvSpPr>
        <p:spPr>
          <a:xfrm>
            <a:off x="657075" y="1586225"/>
            <a:ext cx="79125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600"/>
              </a:spcBef>
              <a:spcAft>
                <a:spcPts val="0"/>
              </a:spcAft>
              <a:buNone/>
            </a:pPr>
            <a:r>
              <a:rPr b="1" lang="en" sz="3200">
                <a:solidFill>
                  <a:srgbClr val="FF0000"/>
                </a:solidFill>
              </a:rPr>
              <a:t>Myth 1 - Reading is natural.</a:t>
            </a:r>
            <a:endParaRPr b="1" sz="3200">
              <a:solidFill>
                <a:srgbClr val="FF0000"/>
              </a:solidFill>
            </a:endParaRPr>
          </a:p>
          <a:p>
            <a:pPr indent="0" lvl="0" marL="0" rtl="0" algn="l">
              <a:lnSpc>
                <a:spcPct val="115000"/>
              </a:lnSpc>
              <a:spcBef>
                <a:spcPts val="600"/>
              </a:spcBef>
              <a:spcAft>
                <a:spcPts val="0"/>
              </a:spcAft>
              <a:buNone/>
            </a:pPr>
            <a:r>
              <a:rPr b="1" lang="en" sz="3200"/>
              <a:t>Myth 2 - Skilled reading involves “guessing” the word based on context.</a:t>
            </a:r>
            <a:endParaRPr b="1" sz="3200"/>
          </a:p>
          <a:p>
            <a:pPr indent="0" lvl="0" marL="0" rtl="0" algn="l">
              <a:lnSpc>
                <a:spcPct val="115000"/>
              </a:lnSpc>
              <a:spcBef>
                <a:spcPts val="600"/>
              </a:spcBef>
              <a:spcAft>
                <a:spcPts val="0"/>
              </a:spcAft>
              <a:buNone/>
            </a:pPr>
            <a:r>
              <a:rPr b="1" lang="en" sz="3200"/>
              <a:t>Myth 3 - Words are stored visually.</a:t>
            </a:r>
            <a:endParaRPr b="1" sz="3200"/>
          </a:p>
          <a:p>
            <a:pPr indent="0" lvl="0" marL="0" rtl="0" algn="l">
              <a:lnSpc>
                <a:spcPct val="115000"/>
              </a:lnSpc>
              <a:spcBef>
                <a:spcPts val="600"/>
              </a:spcBef>
              <a:spcAft>
                <a:spcPts val="0"/>
              </a:spcAft>
              <a:buNone/>
            </a:pPr>
            <a:r>
              <a:t/>
            </a:r>
            <a:endParaRPr b="1" sz="3200">
              <a:solidFill>
                <a:srgbClr val="B9063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37" name="Shape 337"/>
        <p:cNvGrpSpPr/>
        <p:nvPr/>
      </p:nvGrpSpPr>
      <p:grpSpPr>
        <a:xfrm>
          <a:off x="0" y="0"/>
          <a:ext cx="0" cy="0"/>
          <a:chOff x="0" y="0"/>
          <a:chExt cx="0" cy="0"/>
        </a:xfrm>
      </p:grpSpPr>
      <p:sp>
        <p:nvSpPr>
          <p:cNvPr id="338" name="Google Shape;338;p73"/>
          <p:cNvSpPr txBox="1"/>
          <p:nvPr>
            <p:ph type="title"/>
          </p:nvPr>
        </p:nvSpPr>
        <p:spPr>
          <a:xfrm>
            <a:off x="279675" y="1355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Learning to Read is Not Natural</a:t>
            </a:r>
            <a:endParaRPr b="0" i="0" sz="2800" u="none" cap="none" strike="noStrike">
              <a:solidFill>
                <a:schemeClr val="dk1"/>
              </a:solidFill>
              <a:latin typeface="Arial"/>
              <a:ea typeface="Arial"/>
              <a:cs typeface="Arial"/>
              <a:sym typeface="Arial"/>
            </a:endParaRPr>
          </a:p>
        </p:txBody>
      </p:sp>
      <p:sp>
        <p:nvSpPr>
          <p:cNvPr id="339" name="Google Shape;339;p73"/>
          <p:cNvSpPr txBox="1"/>
          <p:nvPr>
            <p:ph idx="1" type="body"/>
          </p:nvPr>
        </p:nvSpPr>
        <p:spPr>
          <a:xfrm>
            <a:off x="311700" y="999900"/>
            <a:ext cx="8520600" cy="3848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Spoken language is hard-wired inside the human brain.  Talking with children guarantees that they will learn to speak (in the absence of pathological interference).</a:t>
            </a:r>
            <a:endParaRPr b="0" i="0" sz="2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sz="2400">
              <a:solidFill>
                <a:srgbClr val="000000"/>
              </a:solidFill>
            </a:endParaRPr>
          </a:p>
          <a:p>
            <a:pPr indent="-3810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Some children learn to read with minimal instruction, but unlike learning to talk, it is a mistake to assume that they will.</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Google Shape;344;p74"/>
          <p:cNvPicPr preferRelativeResize="0"/>
          <p:nvPr/>
        </p:nvPicPr>
        <p:blipFill>
          <a:blip r:embed="rId3">
            <a:alphaModFix/>
          </a:blip>
          <a:stretch>
            <a:fillRect/>
          </a:stretch>
        </p:blipFill>
        <p:spPr>
          <a:xfrm>
            <a:off x="886700" y="596075"/>
            <a:ext cx="7370599" cy="4045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48" name="Shape 348"/>
        <p:cNvGrpSpPr/>
        <p:nvPr/>
      </p:nvGrpSpPr>
      <p:grpSpPr>
        <a:xfrm>
          <a:off x="0" y="0"/>
          <a:ext cx="0" cy="0"/>
          <a:chOff x="0" y="0"/>
          <a:chExt cx="0" cy="0"/>
        </a:xfrm>
      </p:grpSpPr>
      <p:sp>
        <p:nvSpPr>
          <p:cNvPr id="349" name="Google Shape;349;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t>Shift:  Reading skills must be taught!</a:t>
            </a:r>
            <a:endParaRPr sz="3400"/>
          </a:p>
        </p:txBody>
      </p:sp>
      <p:sp>
        <p:nvSpPr>
          <p:cNvPr id="350" name="Google Shape;350;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000000"/>
                </a:solidFill>
              </a:rPr>
              <a:t>There is no natural connection between the phonological and orthographic processor.  We have to create the connection by teaching explicit systematic phonemic awareness and phonics.</a:t>
            </a:r>
            <a:endParaRPr sz="34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76"/>
          <p:cNvSpPr txBox="1"/>
          <p:nvPr/>
        </p:nvSpPr>
        <p:spPr>
          <a:xfrm>
            <a:off x="0" y="0"/>
            <a:ext cx="8907300" cy="151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004A7F"/>
                </a:solidFill>
              </a:rPr>
              <a:t>Myths of Reading Instruction</a:t>
            </a:r>
            <a:endParaRPr b="1" sz="3600">
              <a:solidFill>
                <a:srgbClr val="004A7F"/>
              </a:solidFill>
            </a:endParaRPr>
          </a:p>
          <a:p>
            <a:pPr indent="0" lvl="0" marL="0" rtl="0" algn="ctr">
              <a:lnSpc>
                <a:spcPct val="115000"/>
              </a:lnSpc>
              <a:spcBef>
                <a:spcPts val="0"/>
              </a:spcBef>
              <a:spcAft>
                <a:spcPts val="0"/>
              </a:spcAft>
              <a:buNone/>
            </a:pPr>
            <a:r>
              <a:rPr b="1" lang="en" sz="3600">
                <a:solidFill>
                  <a:srgbClr val="004A7F"/>
                </a:solidFill>
              </a:rPr>
              <a:t>That Have Driven Reading Instruction</a:t>
            </a:r>
            <a:endParaRPr b="1" sz="3600">
              <a:solidFill>
                <a:srgbClr val="004A7F"/>
              </a:solidFill>
            </a:endParaRPr>
          </a:p>
        </p:txBody>
      </p:sp>
      <p:sp>
        <p:nvSpPr>
          <p:cNvPr id="356" name="Google Shape;356;p76"/>
          <p:cNvSpPr txBox="1"/>
          <p:nvPr/>
        </p:nvSpPr>
        <p:spPr>
          <a:xfrm>
            <a:off x="657075" y="1586225"/>
            <a:ext cx="79125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600"/>
              </a:spcBef>
              <a:spcAft>
                <a:spcPts val="0"/>
              </a:spcAft>
              <a:buNone/>
            </a:pPr>
            <a:r>
              <a:rPr b="1" lang="en" sz="3200"/>
              <a:t>Myth 1 - Reading is natural.</a:t>
            </a:r>
            <a:endParaRPr b="1" sz="3200"/>
          </a:p>
          <a:p>
            <a:pPr indent="0" lvl="0" marL="0" rtl="0" algn="l">
              <a:lnSpc>
                <a:spcPct val="115000"/>
              </a:lnSpc>
              <a:spcBef>
                <a:spcPts val="600"/>
              </a:spcBef>
              <a:spcAft>
                <a:spcPts val="0"/>
              </a:spcAft>
              <a:buNone/>
            </a:pPr>
            <a:r>
              <a:rPr b="1" lang="en" sz="3200">
                <a:solidFill>
                  <a:srgbClr val="FF0000"/>
                </a:solidFill>
              </a:rPr>
              <a:t>Myth 2 - Skilled reading involves “guessing” the word based on context.</a:t>
            </a:r>
            <a:endParaRPr b="1" sz="3200">
              <a:solidFill>
                <a:srgbClr val="FF0000"/>
              </a:solidFill>
            </a:endParaRPr>
          </a:p>
          <a:p>
            <a:pPr indent="0" lvl="0" marL="0" rtl="0" algn="l">
              <a:lnSpc>
                <a:spcPct val="115000"/>
              </a:lnSpc>
              <a:spcBef>
                <a:spcPts val="600"/>
              </a:spcBef>
              <a:spcAft>
                <a:spcPts val="0"/>
              </a:spcAft>
              <a:buNone/>
            </a:pPr>
            <a:r>
              <a:rPr b="1" lang="en" sz="3200"/>
              <a:t>Myth 3 - Words are stored visually.</a:t>
            </a:r>
            <a:endParaRPr b="1" sz="3200"/>
          </a:p>
          <a:p>
            <a:pPr indent="0" lvl="0" marL="0" rtl="0" algn="l">
              <a:lnSpc>
                <a:spcPct val="115000"/>
              </a:lnSpc>
              <a:spcBef>
                <a:spcPts val="600"/>
              </a:spcBef>
              <a:spcAft>
                <a:spcPts val="0"/>
              </a:spcAft>
              <a:buNone/>
            </a:pPr>
            <a:r>
              <a:t/>
            </a:r>
            <a:endParaRPr b="1" sz="3200">
              <a:solidFill>
                <a:srgbClr val="B9063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60" name="Shape 360"/>
        <p:cNvGrpSpPr/>
        <p:nvPr/>
      </p:nvGrpSpPr>
      <p:grpSpPr>
        <a:xfrm>
          <a:off x="0" y="0"/>
          <a:ext cx="0" cy="0"/>
          <a:chOff x="0" y="0"/>
          <a:chExt cx="0" cy="0"/>
        </a:xfrm>
      </p:grpSpPr>
      <p:sp>
        <p:nvSpPr>
          <p:cNvPr id="361" name="Google Shape;361;p77"/>
          <p:cNvSpPr txBox="1"/>
          <p:nvPr>
            <p:ph type="title"/>
          </p:nvPr>
        </p:nvSpPr>
        <p:spPr>
          <a:xfrm>
            <a:off x="311700" y="7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The Problems with the Three Cueing Systems Approach</a:t>
            </a:r>
            <a:endParaRPr sz="2600"/>
          </a:p>
        </p:txBody>
      </p:sp>
      <p:sp>
        <p:nvSpPr>
          <p:cNvPr id="362" name="Google Shape;362;p77"/>
          <p:cNvSpPr txBox="1"/>
          <p:nvPr>
            <p:ph idx="1" type="body"/>
          </p:nvPr>
        </p:nvSpPr>
        <p:spPr>
          <a:xfrm>
            <a:off x="311700" y="512975"/>
            <a:ext cx="8520600" cy="38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p>
          <a:p>
            <a:pPr indent="-381000" lvl="0" marL="457200" rtl="0" algn="l">
              <a:spcBef>
                <a:spcPts val="0"/>
              </a:spcBef>
              <a:spcAft>
                <a:spcPts val="0"/>
              </a:spcAft>
              <a:buClr>
                <a:srgbClr val="000000"/>
              </a:buClr>
              <a:buSzPts val="2400"/>
              <a:buChar char="●"/>
            </a:pPr>
            <a:r>
              <a:rPr b="1" lang="en" sz="2400">
                <a:solidFill>
                  <a:srgbClr val="000000"/>
                </a:solidFill>
              </a:rPr>
              <a:t>Skilled word recognition does not require context.</a:t>
            </a:r>
            <a:endParaRPr b="1" sz="2400">
              <a:solidFill>
                <a:srgbClr val="000000"/>
              </a:solidFill>
            </a:endParaRPr>
          </a:p>
          <a:p>
            <a:pPr indent="0" lvl="0" marL="0" rtl="0" algn="l">
              <a:spcBef>
                <a:spcPts val="0"/>
              </a:spcBef>
              <a:spcAft>
                <a:spcPts val="0"/>
              </a:spcAft>
              <a:buNone/>
            </a:pPr>
            <a:r>
              <a:rPr lang="en">
                <a:solidFill>
                  <a:srgbClr val="000000"/>
                </a:solidFill>
              </a:rPr>
              <a:t>	</a:t>
            </a:r>
            <a:r>
              <a:rPr lang="en" sz="2200">
                <a:solidFill>
                  <a:srgbClr val="000000"/>
                </a:solidFill>
              </a:rPr>
              <a:t>Context is helpful in determining meaning of unknown </a:t>
            </a:r>
            <a:endParaRPr sz="2200">
              <a:solidFill>
                <a:srgbClr val="000000"/>
              </a:solidFill>
            </a:endParaRPr>
          </a:p>
          <a:p>
            <a:pPr indent="0" lvl="0" marL="0" rtl="0" algn="l">
              <a:spcBef>
                <a:spcPts val="0"/>
              </a:spcBef>
              <a:spcAft>
                <a:spcPts val="0"/>
              </a:spcAft>
              <a:buNone/>
            </a:pPr>
            <a:r>
              <a:rPr lang="en" sz="2200">
                <a:solidFill>
                  <a:srgbClr val="000000"/>
                </a:solidFill>
              </a:rPr>
              <a:t>      words, but is not a primary factor is recognizing unknown </a:t>
            </a:r>
            <a:endParaRPr sz="2200">
              <a:solidFill>
                <a:srgbClr val="000000"/>
              </a:solidFill>
            </a:endParaRPr>
          </a:p>
          <a:p>
            <a:pPr indent="0" lvl="0" marL="0" rtl="0" algn="l">
              <a:spcBef>
                <a:spcPts val="0"/>
              </a:spcBef>
              <a:spcAft>
                <a:spcPts val="0"/>
              </a:spcAft>
              <a:buNone/>
            </a:pPr>
            <a:r>
              <a:rPr lang="en" sz="2200">
                <a:solidFill>
                  <a:srgbClr val="000000"/>
                </a:solidFill>
              </a:rPr>
              <a:t>      words.</a:t>
            </a:r>
            <a:endParaRPr sz="2200">
              <a:solidFill>
                <a:srgbClr val="000000"/>
              </a:solidFill>
            </a:endParaRPr>
          </a:p>
          <a:p>
            <a:pPr indent="0" lvl="0" marL="0" rtl="0" algn="l">
              <a:spcBef>
                <a:spcPts val="0"/>
              </a:spcBef>
              <a:spcAft>
                <a:spcPts val="0"/>
              </a:spcAft>
              <a:buNone/>
            </a:pPr>
            <a:r>
              <a:t/>
            </a:r>
            <a:endParaRPr>
              <a:solidFill>
                <a:srgbClr val="000000"/>
              </a:solidFill>
            </a:endParaRPr>
          </a:p>
          <a:p>
            <a:pPr indent="-342900" lvl="0" marL="457200" rtl="0" algn="l">
              <a:spcBef>
                <a:spcPts val="0"/>
              </a:spcBef>
              <a:spcAft>
                <a:spcPts val="0"/>
              </a:spcAft>
              <a:buClr>
                <a:srgbClr val="000000"/>
              </a:buClr>
              <a:buSzPts val="1800"/>
              <a:buChar char="●"/>
            </a:pPr>
            <a:r>
              <a:rPr b="1" lang="en" sz="2400">
                <a:solidFill>
                  <a:srgbClr val="000000"/>
                </a:solidFill>
              </a:rPr>
              <a:t>Poor readers, not skilled readers, rely heavily on context.</a:t>
            </a:r>
            <a:br>
              <a:rPr b="1" lang="en" sz="2400">
                <a:solidFill>
                  <a:srgbClr val="000000"/>
                </a:solidFill>
              </a:rPr>
            </a:br>
            <a:r>
              <a:rPr lang="en" sz="2200">
                <a:solidFill>
                  <a:srgbClr val="000000"/>
                </a:solidFill>
              </a:rPr>
              <a:t>Weak readers rely heavily on context to guess words due to their limited pool of familiar words as well as their poor phonic decoding skills.</a:t>
            </a:r>
            <a:endParaRPr sz="2200">
              <a:solidFill>
                <a:srgbClr val="000000"/>
              </a:solidFill>
            </a:endParaRPr>
          </a:p>
          <a:p>
            <a:pPr indent="45720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66" name="Shape 366"/>
        <p:cNvGrpSpPr/>
        <p:nvPr/>
      </p:nvGrpSpPr>
      <p:grpSpPr>
        <a:xfrm>
          <a:off x="0" y="0"/>
          <a:ext cx="0" cy="0"/>
          <a:chOff x="0" y="0"/>
          <a:chExt cx="0" cy="0"/>
        </a:xfrm>
      </p:grpSpPr>
      <p:sp>
        <p:nvSpPr>
          <p:cNvPr id="367" name="Google Shape;367;p78"/>
          <p:cNvSpPr txBox="1"/>
          <p:nvPr>
            <p:ph type="title"/>
          </p:nvPr>
        </p:nvSpPr>
        <p:spPr>
          <a:xfrm>
            <a:off x="311700" y="96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t>The Problems with the Three Cueing Systems Approach</a:t>
            </a:r>
            <a:endParaRPr sz="2600"/>
          </a:p>
          <a:p>
            <a:pPr indent="0" lvl="0" marL="0" rtl="0" algn="l">
              <a:spcBef>
                <a:spcPts val="0"/>
              </a:spcBef>
              <a:spcAft>
                <a:spcPts val="0"/>
              </a:spcAft>
              <a:buNone/>
            </a:pPr>
            <a:r>
              <a:t/>
            </a:r>
            <a:endParaRPr/>
          </a:p>
        </p:txBody>
      </p:sp>
      <p:sp>
        <p:nvSpPr>
          <p:cNvPr id="368" name="Google Shape;368;p78"/>
          <p:cNvSpPr txBox="1"/>
          <p:nvPr>
            <p:ph idx="1" type="body"/>
          </p:nvPr>
        </p:nvSpPr>
        <p:spPr>
          <a:xfrm>
            <a:off x="120125" y="668825"/>
            <a:ext cx="8933100" cy="3900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b="1" lang="en" sz="2400">
                <a:solidFill>
                  <a:srgbClr val="000000"/>
                </a:solidFill>
              </a:rPr>
              <a:t>Guessing words from context is not as efficient as phonic decoding.</a:t>
            </a:r>
            <a:endParaRPr b="1" sz="2400">
              <a:solidFill>
                <a:srgbClr val="000000"/>
              </a:solidFill>
            </a:endParaRPr>
          </a:p>
          <a:p>
            <a:pPr indent="0" lvl="0" marL="0" rtl="0" algn="l">
              <a:spcBef>
                <a:spcPts val="0"/>
              </a:spcBef>
              <a:spcAft>
                <a:spcPts val="0"/>
              </a:spcAft>
              <a:buNone/>
            </a:pPr>
            <a:r>
              <a:rPr lang="en">
                <a:solidFill>
                  <a:srgbClr val="000000"/>
                </a:solidFill>
              </a:rPr>
              <a:t>	</a:t>
            </a:r>
            <a:r>
              <a:rPr lang="en" sz="2200">
                <a:solidFill>
                  <a:srgbClr val="000000"/>
                </a:solidFill>
              </a:rPr>
              <a:t>Even proficient readers are not skilled at correctly guessing</a:t>
            </a:r>
            <a:endParaRPr sz="2200">
              <a:solidFill>
                <a:srgbClr val="000000"/>
              </a:solidFill>
            </a:endParaRPr>
          </a:p>
          <a:p>
            <a:pPr indent="0" lvl="0" marL="0" rtl="0" algn="l">
              <a:spcBef>
                <a:spcPts val="0"/>
              </a:spcBef>
              <a:spcAft>
                <a:spcPts val="0"/>
              </a:spcAft>
              <a:buNone/>
            </a:pPr>
            <a:r>
              <a:rPr lang="en" sz="2200">
                <a:solidFill>
                  <a:srgbClr val="000000"/>
                </a:solidFill>
              </a:rPr>
              <a:t>     words from context . The accuracy rate is only about 25%.</a:t>
            </a:r>
            <a:endParaRPr sz="2200">
              <a:solidFill>
                <a:srgbClr val="000000"/>
              </a:solidFill>
            </a:endParaRPr>
          </a:p>
          <a:p>
            <a:pPr indent="0" lvl="0" marL="0" rtl="0" algn="l">
              <a:spcBef>
                <a:spcPts val="0"/>
              </a:spcBef>
              <a:spcAft>
                <a:spcPts val="0"/>
              </a:spcAft>
              <a:buNone/>
            </a:pPr>
            <a:r>
              <a:t/>
            </a:r>
            <a:endParaRPr>
              <a:solidFill>
                <a:srgbClr val="000000"/>
              </a:solidFill>
            </a:endParaRPr>
          </a:p>
          <a:p>
            <a:pPr indent="-381000" lvl="0" marL="457200" rtl="0" algn="l">
              <a:spcBef>
                <a:spcPts val="0"/>
              </a:spcBef>
              <a:spcAft>
                <a:spcPts val="0"/>
              </a:spcAft>
              <a:buClr>
                <a:srgbClr val="000000"/>
              </a:buClr>
              <a:buSzPts val="2400"/>
              <a:buChar char="●"/>
            </a:pPr>
            <a:r>
              <a:rPr b="1" lang="en" sz="2400">
                <a:solidFill>
                  <a:srgbClr val="000000"/>
                </a:solidFill>
              </a:rPr>
              <a:t>Contextual guessing does not promote sight-word learning in poor readers.</a:t>
            </a:r>
            <a:endParaRPr b="1" sz="2400">
              <a:solidFill>
                <a:srgbClr val="000000"/>
              </a:solidFill>
            </a:endParaRPr>
          </a:p>
          <a:p>
            <a:pPr indent="0" lvl="0" marL="457200" rtl="0" algn="l">
              <a:spcBef>
                <a:spcPts val="0"/>
              </a:spcBef>
              <a:spcAft>
                <a:spcPts val="0"/>
              </a:spcAft>
              <a:buNone/>
            </a:pPr>
            <a:r>
              <a:rPr lang="en" sz="2200">
                <a:solidFill>
                  <a:srgbClr val="000000"/>
                </a:solidFill>
              </a:rPr>
              <a:t>If weak readers can correctly guess a word from context, they do not have to carefully notice the letter sequence of that word to assist them in making it a familiar sequence for later recognition.</a:t>
            </a:r>
            <a:endParaRPr sz="2200">
              <a:solidFill>
                <a:srgbClr val="000000"/>
              </a:solidFill>
            </a:endParaRPr>
          </a:p>
          <a:p>
            <a:pPr indent="0" lvl="0" marL="0" rtl="0" algn="l">
              <a:spcBef>
                <a:spcPts val="0"/>
              </a:spcBef>
              <a:spcAft>
                <a:spcPts val="0"/>
              </a:spcAft>
              <a:buNone/>
            </a:pPr>
            <a:r>
              <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72" name="Shape 372"/>
        <p:cNvGrpSpPr/>
        <p:nvPr/>
      </p:nvGrpSpPr>
      <p:grpSpPr>
        <a:xfrm>
          <a:off x="0" y="0"/>
          <a:ext cx="0" cy="0"/>
          <a:chOff x="0" y="0"/>
          <a:chExt cx="0" cy="0"/>
        </a:xfrm>
      </p:grpSpPr>
      <p:sp>
        <p:nvSpPr>
          <p:cNvPr id="373" name="Google Shape;373;p79"/>
          <p:cNvSpPr txBox="1"/>
          <p:nvPr>
            <p:ph type="title"/>
          </p:nvPr>
        </p:nvSpPr>
        <p:spPr>
          <a:xfrm>
            <a:off x="311700" y="62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t>The Problems with the Three Cueing Systems Approach</a:t>
            </a:r>
            <a:endParaRPr sz="2600"/>
          </a:p>
          <a:p>
            <a:pPr indent="0" lvl="0" marL="0" rtl="0" algn="l">
              <a:spcBef>
                <a:spcPts val="0"/>
              </a:spcBef>
              <a:spcAft>
                <a:spcPts val="0"/>
              </a:spcAft>
              <a:buNone/>
            </a:pPr>
            <a:r>
              <a:t/>
            </a:r>
            <a:endParaRPr/>
          </a:p>
        </p:txBody>
      </p:sp>
      <p:sp>
        <p:nvSpPr>
          <p:cNvPr id="374" name="Google Shape;374;p79"/>
          <p:cNvSpPr txBox="1"/>
          <p:nvPr>
            <p:ph idx="1" type="body"/>
          </p:nvPr>
        </p:nvSpPr>
        <p:spPr>
          <a:xfrm>
            <a:off x="311700" y="635050"/>
            <a:ext cx="8520600" cy="3933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b="1" lang="en" sz="2400">
                <a:solidFill>
                  <a:srgbClr val="000000"/>
                </a:solidFill>
              </a:rPr>
              <a:t>Semantic errors are not a sign of better reading development than phonetic errors.</a:t>
            </a:r>
            <a:endParaRPr b="1" sz="2400">
              <a:solidFill>
                <a:srgbClr val="000000"/>
              </a:solidFill>
            </a:endParaRPr>
          </a:p>
          <a:p>
            <a:pPr indent="0" lvl="0" marL="457200" rtl="0" algn="l">
              <a:spcBef>
                <a:spcPts val="0"/>
              </a:spcBef>
              <a:spcAft>
                <a:spcPts val="0"/>
              </a:spcAft>
              <a:buNone/>
            </a:pPr>
            <a:r>
              <a:rPr lang="en" sz="2200">
                <a:solidFill>
                  <a:srgbClr val="000000"/>
                </a:solidFill>
              </a:rPr>
              <a:t>Poor readers are more likely to make semantic errors in which they substitute a word that fits the context but is not spelled like the word they are attempting to read. Saying hand for wrist is not superior to saying writ for wrist.</a:t>
            </a:r>
            <a:endParaRPr b="1" sz="2200">
              <a:solidFill>
                <a:srgbClr val="000000"/>
              </a:solidFill>
            </a:endParaRPr>
          </a:p>
          <a:p>
            <a:pPr indent="-381000" lvl="0" marL="457200" rtl="0" algn="l">
              <a:spcBef>
                <a:spcPts val="0"/>
              </a:spcBef>
              <a:spcAft>
                <a:spcPts val="0"/>
              </a:spcAft>
              <a:buClr>
                <a:srgbClr val="000000"/>
              </a:buClr>
              <a:buSzPts val="2400"/>
              <a:buChar char="●"/>
            </a:pPr>
            <a:r>
              <a:rPr b="1" lang="en" sz="2400">
                <a:solidFill>
                  <a:srgbClr val="000000"/>
                </a:solidFill>
              </a:rPr>
              <a:t>One of the three cues in the three cueing model is not related to word reading.</a:t>
            </a:r>
            <a:endParaRPr b="1" sz="2400">
              <a:solidFill>
                <a:srgbClr val="000000"/>
              </a:solidFill>
            </a:endParaRPr>
          </a:p>
          <a:p>
            <a:pPr indent="0" lvl="0" marL="457200" rtl="0" algn="l">
              <a:spcBef>
                <a:spcPts val="0"/>
              </a:spcBef>
              <a:spcAft>
                <a:spcPts val="0"/>
              </a:spcAft>
              <a:buNone/>
            </a:pPr>
            <a:r>
              <a:rPr lang="en" sz="2200">
                <a:solidFill>
                  <a:srgbClr val="000000"/>
                </a:solidFill>
              </a:rPr>
              <a:t>There is no correlation between syntactical skills and word-level reading.  Syntax is essential for comprehension, but not critical for word reading development.</a:t>
            </a:r>
            <a:endParaRPr sz="22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78" name="Shape 378"/>
        <p:cNvGrpSpPr/>
        <p:nvPr/>
      </p:nvGrpSpPr>
      <p:grpSpPr>
        <a:xfrm>
          <a:off x="0" y="0"/>
          <a:ext cx="0" cy="0"/>
          <a:chOff x="0" y="0"/>
          <a:chExt cx="0" cy="0"/>
        </a:xfrm>
      </p:grpSpPr>
      <p:sp>
        <p:nvSpPr>
          <p:cNvPr id="379" name="Google Shape;379;p80"/>
          <p:cNvSpPr txBox="1"/>
          <p:nvPr>
            <p:ph type="title"/>
          </p:nvPr>
        </p:nvSpPr>
        <p:spPr>
          <a:xfrm>
            <a:off x="311700" y="62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t>The Problems with the Three Cueing Systems Approach</a:t>
            </a:r>
            <a:endParaRPr sz="2600"/>
          </a:p>
          <a:p>
            <a:pPr indent="0" lvl="0" marL="0" rtl="0" algn="l">
              <a:spcBef>
                <a:spcPts val="0"/>
              </a:spcBef>
              <a:spcAft>
                <a:spcPts val="0"/>
              </a:spcAft>
              <a:buNone/>
            </a:pPr>
            <a:r>
              <a:t/>
            </a:r>
            <a:endParaRPr/>
          </a:p>
        </p:txBody>
      </p:sp>
      <p:sp>
        <p:nvSpPr>
          <p:cNvPr id="380" name="Google Shape;380;p80"/>
          <p:cNvSpPr txBox="1"/>
          <p:nvPr>
            <p:ph idx="1" type="body"/>
          </p:nvPr>
        </p:nvSpPr>
        <p:spPr>
          <a:xfrm>
            <a:off x="311700" y="635050"/>
            <a:ext cx="8520600" cy="3933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b="1" lang="en" sz="2400">
                <a:solidFill>
                  <a:srgbClr val="000000"/>
                </a:solidFill>
              </a:rPr>
              <a:t>Teaching kids the three cueing system negates the work you are doing in phonics.</a:t>
            </a:r>
            <a:endParaRPr b="1" sz="2400">
              <a:solidFill>
                <a:srgbClr val="000000"/>
              </a:solidFill>
            </a:endParaRPr>
          </a:p>
          <a:p>
            <a:pPr indent="0" lvl="0" marL="914400" rtl="0" algn="l">
              <a:spcBef>
                <a:spcPts val="0"/>
              </a:spcBef>
              <a:spcAft>
                <a:spcPts val="0"/>
              </a:spcAft>
              <a:buNone/>
            </a:pPr>
            <a:r>
              <a:rPr lang="en" sz="2400">
                <a:solidFill>
                  <a:srgbClr val="000000"/>
                </a:solidFill>
              </a:rPr>
              <a:t>Once students think that “reading” is just a matter of  looking at the picture, guessing the words, or following a predictable pattern, it is very difficult to get them to actually do the hard work of figuring out the code.</a:t>
            </a:r>
            <a:endParaRPr sz="2400">
              <a:solidFill>
                <a:srgbClr val="000000"/>
              </a:solidFill>
            </a:endParaRPr>
          </a:p>
          <a:p>
            <a:pPr indent="0" lvl="0" marL="914400" rtl="0" algn="l">
              <a:spcBef>
                <a:spcPts val="0"/>
              </a:spcBef>
              <a:spcAft>
                <a:spcPts val="0"/>
              </a:spcAft>
              <a:buNone/>
            </a:pPr>
            <a:r>
              <a:t/>
            </a:r>
            <a:endParaRPr b="1" sz="2400">
              <a:solidFill>
                <a:srgbClr val="000000"/>
              </a:solidFill>
            </a:endParaRPr>
          </a:p>
          <a:p>
            <a:pPr indent="-381000" lvl="0" marL="457200" rtl="0" algn="l">
              <a:spcBef>
                <a:spcPts val="0"/>
              </a:spcBef>
              <a:spcAft>
                <a:spcPts val="0"/>
              </a:spcAft>
              <a:buClr>
                <a:srgbClr val="000000"/>
              </a:buClr>
              <a:buSzPts val="2400"/>
              <a:buChar char="●"/>
            </a:pPr>
            <a:r>
              <a:rPr b="1" lang="en" sz="2400">
                <a:solidFill>
                  <a:srgbClr val="000000"/>
                </a:solidFill>
              </a:rPr>
              <a:t>Don’t just ask if we are teaching phonics, but what else do we do?   </a:t>
            </a:r>
            <a:endParaRPr b="1" sz="22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descr="RISE-Slides.A.jpg" id="274" name="Google Shape;274;p63"/>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Asset 3RISE2.png" id="275" name="Google Shape;275;p63"/>
          <p:cNvPicPr preferRelativeResize="0"/>
          <p:nvPr/>
        </p:nvPicPr>
        <p:blipFill rotWithShape="1">
          <a:blip r:embed="rId4">
            <a:alphaModFix/>
          </a:blip>
          <a:srcRect b="0" l="0" r="0" t="0"/>
          <a:stretch/>
        </p:blipFill>
        <p:spPr>
          <a:xfrm>
            <a:off x="1387190" y="1728156"/>
            <a:ext cx="6369600" cy="168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84" name="Shape 384"/>
        <p:cNvGrpSpPr/>
        <p:nvPr/>
      </p:nvGrpSpPr>
      <p:grpSpPr>
        <a:xfrm>
          <a:off x="0" y="0"/>
          <a:ext cx="0" cy="0"/>
          <a:chOff x="0" y="0"/>
          <a:chExt cx="0" cy="0"/>
        </a:xfrm>
      </p:grpSpPr>
      <p:sp>
        <p:nvSpPr>
          <p:cNvPr id="385" name="Google Shape;385;p81"/>
          <p:cNvSpPr txBox="1"/>
          <p:nvPr>
            <p:ph type="title"/>
          </p:nvPr>
        </p:nvSpPr>
        <p:spPr>
          <a:xfrm>
            <a:off x="257100" y="182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t>The Problems with the Three Cueing Systems Approach</a:t>
            </a:r>
            <a:endParaRPr sz="2600"/>
          </a:p>
          <a:p>
            <a:pPr indent="0" lvl="0" marL="0" rtl="0" algn="l">
              <a:spcBef>
                <a:spcPts val="0"/>
              </a:spcBef>
              <a:spcAft>
                <a:spcPts val="0"/>
              </a:spcAft>
              <a:buNone/>
            </a:pPr>
            <a:r>
              <a:t/>
            </a:r>
            <a:endParaRPr/>
          </a:p>
        </p:txBody>
      </p:sp>
      <p:sp>
        <p:nvSpPr>
          <p:cNvPr id="386" name="Google Shape;386;p81"/>
          <p:cNvSpPr txBox="1"/>
          <p:nvPr>
            <p:ph idx="1" type="body"/>
          </p:nvPr>
        </p:nvSpPr>
        <p:spPr>
          <a:xfrm>
            <a:off x="311700" y="825425"/>
            <a:ext cx="8520600" cy="417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rPr>
              <a:t>The three cueing approach has been the subject of many studies that directly compared it with the phonics approach, also called the code-emphasis approach. </a:t>
            </a:r>
            <a:endParaRPr sz="2400">
              <a:solidFill>
                <a:schemeClr val="dk1"/>
              </a:solidFill>
            </a:endParaRPr>
          </a:p>
          <a:p>
            <a:pPr indent="0" lvl="0" marL="0" rtl="0" algn="l">
              <a:lnSpc>
                <a:spcPct val="100000"/>
              </a:lnSpc>
              <a:spcBef>
                <a:spcPts val="0"/>
              </a:spcBef>
              <a:spcAft>
                <a:spcPts val="0"/>
              </a:spcAft>
              <a:buNone/>
            </a:pPr>
            <a:r>
              <a:rPr lang="en" sz="2400">
                <a:solidFill>
                  <a:schemeClr val="dk1"/>
                </a:solidFill>
              </a:rPr>
              <a:t> </a:t>
            </a:r>
            <a:endParaRPr sz="2400">
              <a:solidFill>
                <a:schemeClr val="dk1"/>
              </a:solidFill>
            </a:endParaRPr>
          </a:p>
          <a:p>
            <a:pPr indent="0" lvl="0" marL="0" rtl="0" algn="l">
              <a:lnSpc>
                <a:spcPct val="100000"/>
              </a:lnSpc>
              <a:spcBef>
                <a:spcPts val="0"/>
              </a:spcBef>
              <a:spcAft>
                <a:spcPts val="0"/>
              </a:spcAft>
              <a:buNone/>
            </a:pPr>
            <a:r>
              <a:rPr lang="en" sz="2400">
                <a:solidFill>
                  <a:schemeClr val="dk1"/>
                </a:solidFill>
              </a:rPr>
              <a:t>The code-emphasis approach explicitly and systematically teaches students letters and sounds starting in kindergarten.</a:t>
            </a:r>
            <a:endParaRPr sz="2400">
              <a:solidFill>
                <a:schemeClr val="dk1"/>
              </a:solidFill>
            </a:endParaRPr>
          </a:p>
          <a:p>
            <a:pPr indent="0" lvl="0" marL="0" rtl="0" algn="l">
              <a:lnSpc>
                <a:spcPct val="100000"/>
              </a:lnSpc>
              <a:spcBef>
                <a:spcPts val="0"/>
              </a:spcBef>
              <a:spcAft>
                <a:spcPts val="0"/>
              </a:spcAft>
              <a:buNone/>
            </a:pPr>
            <a:r>
              <a:t/>
            </a:r>
            <a:endParaRPr sz="2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rPr>
              <a:t>The code-emphasis approach consistently yields better results in word reading and better reading comprehension than the three cueing systems approach, particularly for weaker readers.</a:t>
            </a:r>
            <a:endParaRPr sz="2400">
              <a:solidFill>
                <a:schemeClr val="dk1"/>
              </a:solidFill>
            </a:endParaRPr>
          </a:p>
          <a:p>
            <a:pPr indent="0" lvl="0" marL="0" rtl="0" algn="l">
              <a:spcBef>
                <a:spcPts val="0"/>
              </a:spcBef>
              <a:spcAft>
                <a:spcPts val="0"/>
              </a:spcAft>
              <a:buNone/>
            </a:pPr>
            <a:r>
              <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82"/>
          <p:cNvSpPr txBox="1"/>
          <p:nvPr>
            <p:ph type="title"/>
          </p:nvPr>
        </p:nvSpPr>
        <p:spPr>
          <a:xfrm>
            <a:off x="311700" y="95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Shift:  Skilled readers need to be able to crack the code</a:t>
            </a:r>
            <a:endParaRPr sz="2600"/>
          </a:p>
        </p:txBody>
      </p:sp>
      <p:pic>
        <p:nvPicPr>
          <p:cNvPr descr="Screen Shot 2018-03-15 at 1.33.56 PM.png" id="392" name="Google Shape;392;p82"/>
          <p:cNvPicPr preferRelativeResize="0"/>
          <p:nvPr/>
        </p:nvPicPr>
        <p:blipFill rotWithShape="1">
          <a:blip r:embed="rId3">
            <a:alphaModFix/>
          </a:blip>
          <a:srcRect b="0" l="0" r="0" t="0"/>
          <a:stretch/>
        </p:blipFill>
        <p:spPr>
          <a:xfrm>
            <a:off x="98300" y="622451"/>
            <a:ext cx="4548099" cy="2488406"/>
          </a:xfrm>
          <a:prstGeom prst="rect">
            <a:avLst/>
          </a:prstGeom>
          <a:noFill/>
          <a:ln>
            <a:noFill/>
          </a:ln>
        </p:spPr>
      </p:pic>
      <p:pic>
        <p:nvPicPr>
          <p:cNvPr descr="Screen Shot 2018-03-15 at 1.24.22 PM.png" id="393" name="Google Shape;393;p82"/>
          <p:cNvPicPr preferRelativeResize="0"/>
          <p:nvPr/>
        </p:nvPicPr>
        <p:blipFill rotWithShape="1">
          <a:blip r:embed="rId4">
            <a:alphaModFix/>
          </a:blip>
          <a:srcRect b="0" l="0" r="0" t="0"/>
          <a:stretch/>
        </p:blipFill>
        <p:spPr>
          <a:xfrm>
            <a:off x="3698151" y="3079400"/>
            <a:ext cx="5445850" cy="2064101"/>
          </a:xfrm>
          <a:prstGeom prst="rect">
            <a:avLst/>
          </a:prstGeom>
          <a:noFill/>
          <a:ln>
            <a:noFill/>
          </a:ln>
        </p:spPr>
      </p:pic>
      <p:sp>
        <p:nvSpPr>
          <p:cNvPr id="394" name="Google Shape;394;p82"/>
          <p:cNvSpPr txBox="1"/>
          <p:nvPr/>
        </p:nvSpPr>
        <p:spPr>
          <a:xfrm>
            <a:off x="4979375" y="769800"/>
            <a:ext cx="3582000" cy="7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Guess the words based on the first letter and the picture.</a:t>
            </a:r>
            <a:endParaRPr sz="2400"/>
          </a:p>
        </p:txBody>
      </p:sp>
      <p:sp>
        <p:nvSpPr>
          <p:cNvPr id="395" name="Google Shape;395;p82"/>
          <p:cNvSpPr txBox="1"/>
          <p:nvPr/>
        </p:nvSpPr>
        <p:spPr>
          <a:xfrm>
            <a:off x="489050" y="3408425"/>
            <a:ext cx="2773800" cy="15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Decode the words based on letter/sound correspondence.</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83"/>
          <p:cNvSpPr txBox="1"/>
          <p:nvPr/>
        </p:nvSpPr>
        <p:spPr>
          <a:xfrm>
            <a:off x="0" y="0"/>
            <a:ext cx="8907300" cy="151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004A7F"/>
                </a:solidFill>
              </a:rPr>
              <a:t>Myths of Reading Instruction</a:t>
            </a:r>
            <a:endParaRPr b="1" sz="3600">
              <a:solidFill>
                <a:srgbClr val="004A7F"/>
              </a:solidFill>
            </a:endParaRPr>
          </a:p>
          <a:p>
            <a:pPr indent="0" lvl="0" marL="0" rtl="0" algn="ctr">
              <a:lnSpc>
                <a:spcPct val="115000"/>
              </a:lnSpc>
              <a:spcBef>
                <a:spcPts val="0"/>
              </a:spcBef>
              <a:spcAft>
                <a:spcPts val="0"/>
              </a:spcAft>
              <a:buNone/>
            </a:pPr>
            <a:r>
              <a:rPr b="1" lang="en" sz="3600">
                <a:solidFill>
                  <a:srgbClr val="004A7F"/>
                </a:solidFill>
              </a:rPr>
              <a:t>That Have Driven Reading Instruction</a:t>
            </a:r>
            <a:endParaRPr b="1" sz="3600">
              <a:solidFill>
                <a:srgbClr val="004A7F"/>
              </a:solidFill>
            </a:endParaRPr>
          </a:p>
        </p:txBody>
      </p:sp>
      <p:sp>
        <p:nvSpPr>
          <p:cNvPr id="401" name="Google Shape;401;p83"/>
          <p:cNvSpPr txBox="1"/>
          <p:nvPr/>
        </p:nvSpPr>
        <p:spPr>
          <a:xfrm>
            <a:off x="657075" y="1586225"/>
            <a:ext cx="79125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600"/>
              </a:spcBef>
              <a:spcAft>
                <a:spcPts val="0"/>
              </a:spcAft>
              <a:buNone/>
            </a:pPr>
            <a:r>
              <a:rPr b="1" lang="en" sz="3200"/>
              <a:t>Myth 1 - Reading is natural.</a:t>
            </a:r>
            <a:endParaRPr b="1" sz="3200"/>
          </a:p>
          <a:p>
            <a:pPr indent="0" lvl="0" marL="0" rtl="0" algn="l">
              <a:lnSpc>
                <a:spcPct val="115000"/>
              </a:lnSpc>
              <a:spcBef>
                <a:spcPts val="600"/>
              </a:spcBef>
              <a:spcAft>
                <a:spcPts val="0"/>
              </a:spcAft>
              <a:buNone/>
            </a:pPr>
            <a:r>
              <a:rPr b="1" lang="en" sz="3200"/>
              <a:t>Myth 2 - Skilled reading involves “guessing” the word based on context.</a:t>
            </a:r>
            <a:endParaRPr b="1" sz="3200"/>
          </a:p>
          <a:p>
            <a:pPr indent="0" lvl="0" marL="0" rtl="0" algn="l">
              <a:lnSpc>
                <a:spcPct val="115000"/>
              </a:lnSpc>
              <a:spcBef>
                <a:spcPts val="600"/>
              </a:spcBef>
              <a:spcAft>
                <a:spcPts val="0"/>
              </a:spcAft>
              <a:buNone/>
            </a:pPr>
            <a:r>
              <a:rPr b="1" lang="en" sz="3200">
                <a:solidFill>
                  <a:srgbClr val="FF0000"/>
                </a:solidFill>
              </a:rPr>
              <a:t>Myth 3 - Words are stored visually.</a:t>
            </a:r>
            <a:endParaRPr b="1" sz="3200">
              <a:solidFill>
                <a:srgbClr val="FF0000"/>
              </a:solidFill>
            </a:endParaRPr>
          </a:p>
          <a:p>
            <a:pPr indent="0" lvl="0" marL="0" rtl="0" algn="l">
              <a:lnSpc>
                <a:spcPct val="115000"/>
              </a:lnSpc>
              <a:spcBef>
                <a:spcPts val="600"/>
              </a:spcBef>
              <a:spcAft>
                <a:spcPts val="0"/>
              </a:spcAft>
              <a:buNone/>
            </a:pPr>
            <a:r>
              <a:t/>
            </a:r>
            <a:endParaRPr b="1" sz="3200">
              <a:solidFill>
                <a:srgbClr val="B9063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07" name="Shape 407"/>
        <p:cNvGrpSpPr/>
        <p:nvPr/>
      </p:nvGrpSpPr>
      <p:grpSpPr>
        <a:xfrm>
          <a:off x="0" y="0"/>
          <a:ext cx="0" cy="0"/>
          <a:chOff x="0" y="0"/>
          <a:chExt cx="0" cy="0"/>
        </a:xfrm>
      </p:grpSpPr>
      <p:sp>
        <p:nvSpPr>
          <p:cNvPr id="408" name="Google Shape;408;p84"/>
          <p:cNvSpPr txBox="1"/>
          <p:nvPr>
            <p:ph idx="1" type="body"/>
          </p:nvPr>
        </p:nvSpPr>
        <p:spPr>
          <a:xfrm>
            <a:off x="600076" y="551196"/>
            <a:ext cx="7757700" cy="43185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Mixed case experiments</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Word recognition is faster than visual recognition</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Little or no correlation between visual memory skills and word-level reading</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Different regions of the brain are activated when</a:t>
            </a:r>
            <a:endParaRPr>
              <a:solidFill>
                <a:srgbClr val="000000"/>
              </a:solidFill>
            </a:endParaRPr>
          </a:p>
          <a:p>
            <a:pPr indent="0" lvl="0" marL="457200" marR="0" rtl="0" algn="l">
              <a:lnSpc>
                <a:spcPct val="115000"/>
              </a:lnSpc>
              <a:spcBef>
                <a:spcPts val="0"/>
              </a:spcBef>
              <a:spcAft>
                <a:spcPts val="0"/>
              </a:spcAft>
              <a:buNone/>
            </a:pPr>
            <a:r>
              <a:rPr b="0" i="0" lang="en" sz="2200" u="none" cap="none" strike="noStrike">
                <a:solidFill>
                  <a:srgbClr val="000000"/>
                </a:solidFill>
                <a:latin typeface="Arial"/>
                <a:ea typeface="Arial"/>
                <a:cs typeface="Arial"/>
                <a:sym typeface="Arial"/>
              </a:rPr>
              <a:t>naming objects than when naming written words</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Studies on deaf population</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Temporary forgetfulness of names and objects; We</a:t>
            </a:r>
            <a:endParaRPr>
              <a:solidFill>
                <a:srgbClr val="000000"/>
              </a:solidFill>
            </a:endParaRPr>
          </a:p>
          <a:p>
            <a:pPr indent="0" lvl="0" marL="457200" marR="0" rtl="0" algn="l">
              <a:lnSpc>
                <a:spcPct val="115000"/>
              </a:lnSpc>
              <a:spcBef>
                <a:spcPts val="0"/>
              </a:spcBef>
              <a:spcAft>
                <a:spcPts val="0"/>
              </a:spcAft>
              <a:buNone/>
            </a:pPr>
            <a:r>
              <a:rPr b="0" i="0" lang="en" sz="2200" u="none" cap="none" strike="noStrike">
                <a:solidFill>
                  <a:srgbClr val="000000"/>
                </a:solidFill>
                <a:latin typeface="Arial"/>
                <a:ea typeface="Arial"/>
                <a:cs typeface="Arial"/>
                <a:sym typeface="Arial"/>
              </a:rPr>
              <a:t>do not forget printed words</a:t>
            </a:r>
            <a:endParaRPr b="0" i="0" sz="22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Visual memory is not precise enough for efficient word storage</a:t>
            </a:r>
            <a:endParaRPr>
              <a:solidFill>
                <a:srgbClr val="000000"/>
              </a:solidFill>
            </a:endParaRPr>
          </a:p>
        </p:txBody>
      </p:sp>
      <p:sp>
        <p:nvSpPr>
          <p:cNvPr id="409" name="Google Shape;409;p84"/>
          <p:cNvSpPr txBox="1"/>
          <p:nvPr/>
        </p:nvSpPr>
        <p:spPr>
          <a:xfrm>
            <a:off x="0" y="107157"/>
            <a:ext cx="9144000" cy="44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 sz="3000" u="none" cap="none" strike="noStrike">
                <a:solidFill>
                  <a:srgbClr val="000000"/>
                </a:solidFill>
                <a:latin typeface="Arial"/>
                <a:ea typeface="Arial"/>
                <a:cs typeface="Arial"/>
                <a:sym typeface="Arial"/>
              </a:rPr>
              <a:t> Words Are Not Stored Visually</a:t>
            </a:r>
            <a:endParaRPr b="1" i="0" sz="3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15" name="Shape 415"/>
        <p:cNvGrpSpPr/>
        <p:nvPr/>
      </p:nvGrpSpPr>
      <p:grpSpPr>
        <a:xfrm>
          <a:off x="0" y="0"/>
          <a:ext cx="0" cy="0"/>
          <a:chOff x="0" y="0"/>
          <a:chExt cx="0" cy="0"/>
        </a:xfrm>
      </p:grpSpPr>
      <p:sp>
        <p:nvSpPr>
          <p:cNvPr id="416" name="Google Shape;416;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3000" u="none" cap="none" strike="noStrike">
                <a:solidFill>
                  <a:schemeClr val="dk1"/>
                </a:solidFill>
                <a:latin typeface="Arial"/>
                <a:ea typeface="Arial"/>
                <a:cs typeface="Arial"/>
                <a:sym typeface="Arial"/>
              </a:rPr>
              <a:t>How Are Words Stored?</a:t>
            </a:r>
            <a:endParaRPr/>
          </a:p>
        </p:txBody>
      </p:sp>
      <p:sp>
        <p:nvSpPr>
          <p:cNvPr id="417" name="Google Shape;417;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 sz="2400" u="none" cap="none" strike="noStrike">
                <a:solidFill>
                  <a:srgbClr val="000000"/>
                </a:solidFill>
                <a:latin typeface="Arial"/>
                <a:ea typeface="Arial"/>
                <a:cs typeface="Arial"/>
                <a:sym typeface="Arial"/>
              </a:rPr>
              <a:t>While we input written words visually, we do not store them visually.</a:t>
            </a:r>
            <a:endParaRPr>
              <a:solidFill>
                <a:srgbClr val="000000"/>
              </a:solidFill>
            </a:endParaRPr>
          </a:p>
          <a:p>
            <a:pPr indent="0" lvl="0" marL="114300" marR="0" rtl="0" algn="l">
              <a:lnSpc>
                <a:spcPct val="115000"/>
              </a:lnSpc>
              <a:spcBef>
                <a:spcPts val="0"/>
              </a:spcBef>
              <a:spcAft>
                <a:spcPts val="0"/>
              </a:spcAft>
              <a:buClr>
                <a:schemeClr val="dk2"/>
              </a:buClr>
              <a:buSzPts val="1800"/>
              <a:buFont typeface="Arial"/>
              <a:buNone/>
            </a:pPr>
            <a:r>
              <a:t/>
            </a:r>
            <a:endParaRPr b="0" i="0" sz="2400" u="none" cap="none" strike="noStrike">
              <a:solidFill>
                <a:srgbClr val="000000"/>
              </a:solidFill>
              <a:latin typeface="Arial"/>
              <a:ea typeface="Arial"/>
              <a:cs typeface="Arial"/>
              <a:sym typeface="Arial"/>
            </a:endParaRPr>
          </a:p>
          <a:p>
            <a:pPr indent="0" lvl="0" marL="114300" marR="0" rtl="0" algn="l">
              <a:lnSpc>
                <a:spcPct val="115000"/>
              </a:lnSpc>
              <a:spcBef>
                <a:spcPts val="0"/>
              </a:spcBef>
              <a:spcAft>
                <a:spcPts val="0"/>
              </a:spcAft>
              <a:buClr>
                <a:schemeClr val="dk2"/>
              </a:buClr>
              <a:buSzPts val="1800"/>
              <a:buFont typeface="Arial"/>
              <a:buNone/>
            </a:pPr>
            <a:r>
              <a:rPr b="0" i="0" lang="en" sz="2400" u="none" cap="none" strike="noStrike">
                <a:solidFill>
                  <a:srgbClr val="000000"/>
                </a:solidFill>
                <a:latin typeface="Arial"/>
                <a:ea typeface="Arial"/>
                <a:cs typeface="Arial"/>
                <a:sym typeface="Arial"/>
              </a:rPr>
              <a:t>Written words are stored on multiple levels simultaneously:</a:t>
            </a:r>
            <a:endParaRPr>
              <a:solidFill>
                <a:srgbClr val="000000"/>
              </a:solidFill>
            </a:endParaRPr>
          </a:p>
          <a:p>
            <a:pPr indent="-3429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Orthographically (the word’s spelling)</a:t>
            </a:r>
            <a:endParaRPr>
              <a:solidFill>
                <a:srgbClr val="000000"/>
              </a:solidFill>
            </a:endParaRPr>
          </a:p>
          <a:p>
            <a:pPr indent="-3429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Phonologically (the word’s pronunciation)</a:t>
            </a:r>
            <a:endParaRPr>
              <a:solidFill>
                <a:srgbClr val="000000"/>
              </a:solidFill>
            </a:endParaRPr>
          </a:p>
          <a:p>
            <a:pPr indent="-3429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Semantically (the word’s meaning)</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23" name="Shape 423"/>
        <p:cNvGrpSpPr/>
        <p:nvPr/>
      </p:nvGrpSpPr>
      <p:grpSpPr>
        <a:xfrm>
          <a:off x="0" y="0"/>
          <a:ext cx="0" cy="0"/>
          <a:chOff x="0" y="0"/>
          <a:chExt cx="0" cy="0"/>
        </a:xfrm>
      </p:grpSpPr>
      <p:sp>
        <p:nvSpPr>
          <p:cNvPr id="424" name="Google Shape;424;p86"/>
          <p:cNvSpPr txBox="1"/>
          <p:nvPr>
            <p:ph idx="1" type="body"/>
          </p:nvPr>
        </p:nvSpPr>
        <p:spPr>
          <a:xfrm>
            <a:off x="0" y="726282"/>
            <a:ext cx="8562600" cy="44172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Words are not stored according to their visual properties.  </a:t>
            </a:r>
            <a:endParaRPr>
              <a:solidFill>
                <a:srgbClr val="000000"/>
              </a:solidFill>
            </a:endParaRPr>
          </a:p>
          <a:p>
            <a:pPr indent="-393700" lvl="0" marL="457200" marR="0" rtl="0" algn="l">
              <a:lnSpc>
                <a:spcPct val="115000"/>
              </a:lnSpc>
              <a:spcBef>
                <a:spcPts val="160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Words are stored based on an alignment between the letter sequence and the phoneme sequence in the word’s pronunciation.  </a:t>
            </a:r>
            <a:endParaRPr>
              <a:solidFill>
                <a:srgbClr val="000000"/>
              </a:solidFill>
            </a:endParaRPr>
          </a:p>
          <a:p>
            <a:pPr indent="-393700" lvl="0" marL="457200" marR="0" rtl="0" algn="l">
              <a:lnSpc>
                <a:spcPct val="115000"/>
              </a:lnSpc>
              <a:spcBef>
                <a:spcPts val="160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The letter sequences in words are meaningful because the order of the letters is designed to connect the order of the sounds in spoken words.   </a:t>
            </a:r>
            <a:endParaRPr>
              <a:solidFill>
                <a:srgbClr val="000000"/>
              </a:solidFill>
            </a:endParaRPr>
          </a:p>
          <a:p>
            <a:pPr indent="-393700" lvl="0" marL="457200" marR="0" rtl="0" algn="l">
              <a:lnSpc>
                <a:spcPct val="115000"/>
              </a:lnSpc>
              <a:spcBef>
                <a:spcPts val="160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If a student has phoneme awareness, he can recognize this connection.  </a:t>
            </a:r>
            <a:endParaRPr>
              <a:solidFill>
                <a:srgbClr val="000000"/>
              </a:solidFill>
            </a:endParaRPr>
          </a:p>
          <a:p>
            <a:pPr indent="-228600" lvl="0" marL="457200" marR="0" rtl="0" algn="l">
              <a:lnSpc>
                <a:spcPct val="115000"/>
              </a:lnSpc>
              <a:spcBef>
                <a:spcPts val="1600"/>
              </a:spcBef>
              <a:spcAft>
                <a:spcPts val="0"/>
              </a:spcAft>
              <a:buClr>
                <a:schemeClr val="dk2"/>
              </a:buClr>
              <a:buSzPts val="1800"/>
              <a:buFont typeface="Arial"/>
              <a:buNone/>
            </a:pPr>
            <a:r>
              <a:t/>
            </a:r>
            <a:endParaRPr b="0" i="0" sz="2200" u="none" cap="none" strike="noStrike">
              <a:solidFill>
                <a:schemeClr val="dk2"/>
              </a:solidFill>
              <a:latin typeface="Arial"/>
              <a:ea typeface="Arial"/>
              <a:cs typeface="Arial"/>
              <a:sym typeface="Arial"/>
            </a:endParaRPr>
          </a:p>
        </p:txBody>
      </p:sp>
      <p:sp>
        <p:nvSpPr>
          <p:cNvPr id="425" name="Google Shape;425;p86"/>
          <p:cNvSpPr txBox="1"/>
          <p:nvPr>
            <p:ph type="title"/>
          </p:nvPr>
        </p:nvSpPr>
        <p:spPr>
          <a:xfrm>
            <a:off x="606425" y="0"/>
            <a:ext cx="8178900" cy="7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3000" u="none" cap="none" strike="noStrike">
                <a:solidFill>
                  <a:schemeClr val="dk1"/>
                </a:solidFill>
                <a:latin typeface="Arial"/>
                <a:ea typeface="Arial"/>
                <a:cs typeface="Arial"/>
                <a:sym typeface="Arial"/>
              </a:rPr>
              <a:t>How Are Words Stored?</a:t>
            </a:r>
            <a:endParaRPr b="0" i="0" sz="30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31" name="Shape 431"/>
        <p:cNvGrpSpPr/>
        <p:nvPr/>
      </p:nvGrpSpPr>
      <p:grpSpPr>
        <a:xfrm>
          <a:off x="0" y="0"/>
          <a:ext cx="0" cy="0"/>
          <a:chOff x="0" y="0"/>
          <a:chExt cx="0" cy="0"/>
        </a:xfrm>
      </p:grpSpPr>
      <p:sp>
        <p:nvSpPr>
          <p:cNvPr id="432" name="Google Shape;432;p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3000" u="none" cap="none" strike="noStrike">
                <a:solidFill>
                  <a:schemeClr val="dk1"/>
                </a:solidFill>
                <a:latin typeface="Arial"/>
                <a:ea typeface="Arial"/>
                <a:cs typeface="Arial"/>
                <a:sym typeface="Arial"/>
              </a:rPr>
              <a:t>These Common Practices Do Not Match Research</a:t>
            </a:r>
            <a:endParaRPr b="0" i="0" sz="3000" u="none" cap="none" strike="noStrike">
              <a:solidFill>
                <a:schemeClr val="dk1"/>
              </a:solidFill>
              <a:latin typeface="Arial"/>
              <a:ea typeface="Arial"/>
              <a:cs typeface="Arial"/>
              <a:sym typeface="Arial"/>
            </a:endParaRPr>
          </a:p>
        </p:txBody>
      </p:sp>
      <p:sp>
        <p:nvSpPr>
          <p:cNvPr id="433" name="Google Shape;433;p87"/>
          <p:cNvSpPr txBox="1"/>
          <p:nvPr>
            <p:ph idx="1" type="body"/>
          </p:nvPr>
        </p:nvSpPr>
        <p:spPr>
          <a:xfrm>
            <a:off x="311700" y="1653601"/>
            <a:ext cx="8520600" cy="3257100"/>
          </a:xfrm>
          <a:prstGeom prst="rect">
            <a:avLst/>
          </a:prstGeom>
          <a:noFill/>
          <a:ln>
            <a:noFill/>
          </a:ln>
        </p:spPr>
        <p:txBody>
          <a:bodyPr anchorCtr="0" anchor="t" bIns="91425" lIns="91425" spcFirstLastPara="1" rIns="91425" wrap="square" tIns="91425">
            <a:noAutofit/>
          </a:bodyPr>
          <a:lstStyle/>
          <a:p>
            <a:pPr indent="-2667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Sight word flashcards</a:t>
            </a:r>
            <a:endParaRPr sz="2400">
              <a:solidFill>
                <a:srgbClr val="000000"/>
              </a:solidFill>
            </a:endParaRPr>
          </a:p>
          <a:p>
            <a:pPr indent="-2667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Rainbow spelling</a:t>
            </a:r>
            <a:endParaRPr sz="2400">
              <a:solidFill>
                <a:srgbClr val="000000"/>
              </a:solidFill>
            </a:endParaRPr>
          </a:p>
          <a:p>
            <a:pPr indent="-2667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Shape boxes for high frequency words</a:t>
            </a:r>
            <a:endParaRPr sz="2400">
              <a:solidFill>
                <a:srgbClr val="000000"/>
              </a:solidFill>
            </a:endParaRPr>
          </a:p>
          <a:p>
            <a:pPr indent="-2667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Memorizing high frequency words</a:t>
            </a:r>
            <a:endParaRPr sz="2400">
              <a:solidFill>
                <a:srgbClr val="000000"/>
              </a:solidFill>
            </a:endParaRPr>
          </a:p>
          <a:p>
            <a:pPr indent="-266700" lvl="0" marL="4572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Teaching words as memorized wholes</a:t>
            </a:r>
            <a:endParaRPr sz="2400">
              <a:solidFill>
                <a:srgbClr val="000000"/>
              </a:solidFill>
            </a:endParaRPr>
          </a:p>
          <a:p>
            <a:pPr indent="-114300" lvl="0" marL="457200" marR="0" rtl="0" algn="l">
              <a:lnSpc>
                <a:spcPct val="115000"/>
              </a:lnSpc>
              <a:spcBef>
                <a:spcPts val="0"/>
              </a:spcBef>
              <a:spcAft>
                <a:spcPts val="0"/>
              </a:spcAft>
              <a:buClr>
                <a:schemeClr val="dk2"/>
              </a:buClr>
              <a:buSzPts val="1800"/>
              <a:buFont typeface="Arial"/>
              <a:buNone/>
            </a:pPr>
            <a:r>
              <a:t/>
            </a:r>
            <a:endParaRPr b="0" i="0" sz="1800" u="none" cap="none" strike="noStrike">
              <a:solidFill>
                <a:srgbClr val="000000"/>
              </a:solidFill>
              <a:latin typeface="Arial"/>
              <a:ea typeface="Arial"/>
              <a:cs typeface="Arial"/>
              <a:sym typeface="Arial"/>
            </a:endParaRPr>
          </a:p>
          <a:p>
            <a:pPr indent="-114300" lvl="0" marL="457200" marR="0" rtl="0" algn="l">
              <a:lnSpc>
                <a:spcPct val="115000"/>
              </a:lnSpc>
              <a:spcBef>
                <a:spcPts val="0"/>
              </a:spcBef>
              <a:spcAft>
                <a:spcPts val="0"/>
              </a:spcAft>
              <a:buClr>
                <a:schemeClr val="dk2"/>
              </a:buClr>
              <a:buSzPts val="1800"/>
              <a:buFont typeface="Arial"/>
              <a:buNone/>
            </a:pPr>
            <a:r>
              <a:t/>
            </a:r>
            <a:endParaRPr b="0" i="0" sz="2400" u="none" cap="none" strike="noStrike">
              <a:solidFill>
                <a:srgbClr val="000000"/>
              </a:solidFill>
              <a:latin typeface="Arial"/>
              <a:ea typeface="Arial"/>
              <a:cs typeface="Arial"/>
              <a:sym typeface="Arial"/>
            </a:endParaRPr>
          </a:p>
          <a:p>
            <a:pPr indent="-152400" lvl="0" marL="2286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What theory are these practices based on?</a:t>
            </a:r>
            <a:endParaRPr sz="2400">
              <a:solidFill>
                <a:srgbClr val="000000"/>
              </a:solidFill>
            </a:endParaRPr>
          </a:p>
          <a:p>
            <a:pPr indent="-228600" lvl="0" marL="457200" marR="0" rtl="0" algn="l">
              <a:lnSpc>
                <a:spcPct val="115000"/>
              </a:lnSpc>
              <a:spcBef>
                <a:spcPts val="0"/>
              </a:spcBef>
              <a:spcAft>
                <a:spcPts val="0"/>
              </a:spcAft>
              <a:buClr>
                <a:schemeClr val="dk2"/>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39" name="Shape 439"/>
        <p:cNvGrpSpPr/>
        <p:nvPr/>
      </p:nvGrpSpPr>
      <p:grpSpPr>
        <a:xfrm>
          <a:off x="0" y="0"/>
          <a:ext cx="0" cy="0"/>
          <a:chOff x="0" y="0"/>
          <a:chExt cx="0" cy="0"/>
        </a:xfrm>
      </p:grpSpPr>
      <p:sp>
        <p:nvSpPr>
          <p:cNvPr id="440" name="Google Shape;440;p88"/>
          <p:cNvSpPr txBox="1"/>
          <p:nvPr>
            <p:ph type="title"/>
          </p:nvPr>
        </p:nvSpPr>
        <p:spPr>
          <a:xfrm>
            <a:off x="213850" y="205750"/>
            <a:ext cx="8835000" cy="7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t>Shift:  Change the way we teach high frequency words.</a:t>
            </a:r>
            <a:endParaRPr b="1"/>
          </a:p>
        </p:txBody>
      </p:sp>
      <p:sp>
        <p:nvSpPr>
          <p:cNvPr id="441" name="Google Shape;441;p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15000"/>
              </a:lnSpc>
              <a:spcBef>
                <a:spcPts val="0"/>
              </a:spcBef>
              <a:spcAft>
                <a:spcPts val="0"/>
              </a:spcAft>
              <a:buClr>
                <a:srgbClr val="000000"/>
              </a:buClr>
              <a:buSzPts val="1800"/>
              <a:buFont typeface="Arial"/>
              <a:buChar char="•"/>
            </a:pPr>
            <a:r>
              <a:rPr lang="en" sz="2400">
                <a:solidFill>
                  <a:srgbClr val="000000"/>
                </a:solidFill>
              </a:rPr>
              <a:t>Start with the sounds heard in the words.</a:t>
            </a:r>
            <a:endParaRPr sz="2400">
              <a:solidFill>
                <a:srgbClr val="000000"/>
              </a:solidFill>
            </a:endParaRPr>
          </a:p>
          <a:p>
            <a:pPr indent="-4572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Introduce high frequency words that are regular when you are teaching the syllable type they fall into.</a:t>
            </a:r>
            <a:endParaRPr>
              <a:solidFill>
                <a:srgbClr val="000000"/>
              </a:solidFill>
            </a:endParaRPr>
          </a:p>
          <a:p>
            <a:pPr indent="-4572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Teach high frequency words that are irregular  by focusing on the part that is irregular.</a:t>
            </a:r>
            <a:endParaRPr>
              <a:solidFill>
                <a:srgbClr val="000000"/>
              </a:solidFill>
            </a:endParaRPr>
          </a:p>
          <a:p>
            <a:pPr indent="-457200" lvl="0" marL="457200" marR="0" rtl="0" algn="l">
              <a:lnSpc>
                <a:spcPct val="115000"/>
              </a:lnSpc>
              <a:spcBef>
                <a:spcPts val="0"/>
              </a:spcBef>
              <a:spcAft>
                <a:spcPts val="0"/>
              </a:spcAft>
              <a:buClr>
                <a:srgbClr val="000000"/>
              </a:buClr>
              <a:buSzPts val="1800"/>
              <a:buFont typeface="Arial"/>
              <a:buChar char="•"/>
            </a:pPr>
            <a:r>
              <a:rPr b="0" i="0" lang="en" sz="2400" u="none" cap="none" strike="noStrike">
                <a:solidFill>
                  <a:srgbClr val="000000"/>
                </a:solidFill>
                <a:latin typeface="Arial"/>
                <a:ea typeface="Arial"/>
                <a:cs typeface="Arial"/>
                <a:sym typeface="Arial"/>
              </a:rPr>
              <a:t>Group irregular words by similar spelling patterns.</a:t>
            </a:r>
            <a:endParaRPr b="0" i="0" sz="2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sz="24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45" name="Shape 445"/>
        <p:cNvGrpSpPr/>
        <p:nvPr/>
      </p:nvGrpSpPr>
      <p:grpSpPr>
        <a:xfrm>
          <a:off x="0" y="0"/>
          <a:ext cx="0" cy="0"/>
          <a:chOff x="0" y="0"/>
          <a:chExt cx="0" cy="0"/>
        </a:xfrm>
      </p:grpSpPr>
      <p:sp>
        <p:nvSpPr>
          <p:cNvPr id="446" name="Google Shape;446;p89"/>
          <p:cNvSpPr txBox="1"/>
          <p:nvPr>
            <p:ph type="title"/>
          </p:nvPr>
        </p:nvSpPr>
        <p:spPr>
          <a:xfrm>
            <a:off x="239700" y="806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lang="en"/>
              <a:t>We Know </a:t>
            </a:r>
            <a:r>
              <a:rPr b="1" i="0" lang="en" sz="2800" u="none" cap="none" strike="noStrike">
                <a:solidFill>
                  <a:schemeClr val="dk1"/>
                </a:solidFill>
              </a:rPr>
              <a:t>What Works</a:t>
            </a:r>
            <a:r>
              <a:rPr b="1" lang="en"/>
              <a:t>!</a:t>
            </a:r>
            <a:endParaRPr b="1"/>
          </a:p>
        </p:txBody>
      </p:sp>
      <p:sp>
        <p:nvSpPr>
          <p:cNvPr id="447" name="Google Shape;447;p89"/>
          <p:cNvSpPr txBox="1"/>
          <p:nvPr>
            <p:ph idx="1" type="body"/>
          </p:nvPr>
        </p:nvSpPr>
        <p:spPr>
          <a:xfrm>
            <a:off x="311700" y="731575"/>
            <a:ext cx="8520600" cy="4248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rPr i="0" lang="en" sz="2400" u="none" cap="none" strike="noStrike">
                <a:solidFill>
                  <a:srgbClr val="000000"/>
                </a:solidFill>
              </a:rPr>
              <a:t>Prevention of risk and successful intervention have three things in common:</a:t>
            </a:r>
            <a:endParaRPr i="0" sz="2400" u="none" cap="none" strike="noStrike">
              <a:solidFill>
                <a:srgbClr val="000000"/>
              </a:solidFill>
            </a:endParaRPr>
          </a:p>
          <a:p>
            <a:pPr indent="-381000" lvl="0" marL="457200" marR="0" rtl="0" algn="l">
              <a:lnSpc>
                <a:spcPct val="150000"/>
              </a:lnSpc>
              <a:spcBef>
                <a:spcPts val="1600"/>
              </a:spcBef>
              <a:spcAft>
                <a:spcPts val="0"/>
              </a:spcAft>
              <a:buClr>
                <a:srgbClr val="000000"/>
              </a:buClr>
              <a:buSzPts val="2400"/>
              <a:buFont typeface="Arial"/>
              <a:buChar char="●"/>
            </a:pPr>
            <a:r>
              <a:rPr i="0" lang="en" sz="2400" u="none" cap="none" strike="noStrike">
                <a:solidFill>
                  <a:srgbClr val="000000"/>
                </a:solidFill>
              </a:rPr>
              <a:t>Intensive phonemic awareness training, to the advanced level (automatic in phoneme manipulation)</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Systematic, explicit instruction in phonics</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Substantial opportunity to practice with connected texts</a:t>
            </a:r>
            <a:endParaRPr i="0" sz="2400" u="none" cap="none" strike="noStrike">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451" name="Shape 451"/>
        <p:cNvGrpSpPr/>
        <p:nvPr/>
      </p:nvGrpSpPr>
      <p:grpSpPr>
        <a:xfrm>
          <a:off x="0" y="0"/>
          <a:ext cx="0" cy="0"/>
          <a:chOff x="0" y="0"/>
          <a:chExt cx="0" cy="0"/>
        </a:xfrm>
      </p:grpSpPr>
      <p:sp>
        <p:nvSpPr>
          <p:cNvPr id="452" name="Google Shape;452;p90"/>
          <p:cNvSpPr txBox="1"/>
          <p:nvPr>
            <p:ph type="title"/>
          </p:nvPr>
        </p:nvSpPr>
        <p:spPr>
          <a:xfrm>
            <a:off x="311700" y="445025"/>
            <a:ext cx="8520600" cy="452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i="0" lang="en" sz="4800" u="none" cap="none" strike="noStrike">
                <a:solidFill>
                  <a:schemeClr val="dk1"/>
                </a:solidFill>
                <a:latin typeface="Arial"/>
                <a:ea typeface="Arial"/>
                <a:cs typeface="Arial"/>
                <a:sym typeface="Arial"/>
              </a:rPr>
              <a:t>Why RISE?</a:t>
            </a:r>
            <a:endParaRPr b="1" sz="2400"/>
          </a:p>
          <a:p>
            <a:pPr indent="0" lvl="0" marL="0" marR="0" rtl="0" algn="ctr">
              <a:lnSpc>
                <a:spcPct val="100000"/>
              </a:lnSpc>
              <a:spcBef>
                <a:spcPts val="0"/>
              </a:spcBef>
              <a:spcAft>
                <a:spcPts val="0"/>
              </a:spcAft>
              <a:buClr>
                <a:schemeClr val="dk1"/>
              </a:buClr>
              <a:buSzPts val="2800"/>
              <a:buFont typeface="Arial"/>
              <a:buNone/>
            </a:pPr>
            <a:r>
              <a:t/>
            </a:r>
            <a:endParaRPr b="1" sz="2400"/>
          </a:p>
          <a:p>
            <a:pPr indent="0" lvl="0" marL="0" marR="0" rtl="0" algn="ctr">
              <a:lnSpc>
                <a:spcPct val="100000"/>
              </a:lnSpc>
              <a:spcBef>
                <a:spcPts val="0"/>
              </a:spcBef>
              <a:spcAft>
                <a:spcPts val="0"/>
              </a:spcAft>
              <a:buClr>
                <a:schemeClr val="dk1"/>
              </a:buClr>
              <a:buSzPts val="2800"/>
              <a:buFont typeface="Arial"/>
              <a:buNone/>
            </a:pPr>
            <a:r>
              <a:rPr b="1" i="0" lang="en" sz="4800" u="none" cap="none" strike="noStrike">
                <a:solidFill>
                  <a:schemeClr val="dk1"/>
                </a:solidFill>
                <a:latin typeface="Arial"/>
                <a:ea typeface="Arial"/>
                <a:cs typeface="Arial"/>
                <a:sym typeface="Arial"/>
              </a:rPr>
              <a:t>Narrowing the gap between the </a:t>
            </a:r>
            <a:r>
              <a:rPr b="1" i="1" lang="en" sz="4800">
                <a:solidFill>
                  <a:srgbClr val="FF0000"/>
                </a:solidFill>
              </a:rPr>
              <a:t>S</a:t>
            </a:r>
            <a:r>
              <a:rPr b="1" i="1" lang="en" sz="4800" u="none" cap="none" strike="noStrike">
                <a:solidFill>
                  <a:srgbClr val="FF0000"/>
                </a:solidFill>
                <a:latin typeface="Arial"/>
                <a:ea typeface="Arial"/>
                <a:cs typeface="Arial"/>
                <a:sym typeface="Arial"/>
              </a:rPr>
              <a:t>cience of </a:t>
            </a:r>
            <a:r>
              <a:rPr b="1" i="1" lang="en" sz="4800">
                <a:solidFill>
                  <a:srgbClr val="FF0000"/>
                </a:solidFill>
              </a:rPr>
              <a:t>T</a:t>
            </a:r>
            <a:r>
              <a:rPr b="1" i="1" lang="en" sz="4800" u="none" cap="none" strike="noStrike">
                <a:solidFill>
                  <a:srgbClr val="FF0000"/>
                </a:solidFill>
                <a:latin typeface="Arial"/>
                <a:ea typeface="Arial"/>
                <a:cs typeface="Arial"/>
                <a:sym typeface="Arial"/>
              </a:rPr>
              <a:t>eaching</a:t>
            </a:r>
            <a:r>
              <a:rPr b="1" i="1" lang="en" sz="4800" u="none" cap="none" strike="noStrike">
                <a:solidFill>
                  <a:schemeClr val="dk1"/>
                </a:solidFill>
                <a:latin typeface="Arial"/>
                <a:ea typeface="Arial"/>
                <a:cs typeface="Arial"/>
                <a:sym typeface="Arial"/>
              </a:rPr>
              <a:t> </a:t>
            </a:r>
            <a:r>
              <a:rPr b="1" lang="en" sz="4800">
                <a:solidFill>
                  <a:srgbClr val="FF0000"/>
                </a:solidFill>
              </a:rPr>
              <a:t>R</a:t>
            </a:r>
            <a:r>
              <a:rPr b="1" i="0" lang="en" sz="4800" u="none" cap="none" strike="noStrike">
                <a:solidFill>
                  <a:srgbClr val="FF0000"/>
                </a:solidFill>
                <a:latin typeface="Arial"/>
                <a:ea typeface="Arial"/>
                <a:cs typeface="Arial"/>
                <a:sym typeface="Arial"/>
              </a:rPr>
              <a:t>eading</a:t>
            </a:r>
            <a:r>
              <a:rPr b="1" i="0" lang="en" sz="4800" u="none" cap="none" strike="noStrike">
                <a:solidFill>
                  <a:schemeClr val="dk1"/>
                </a:solidFill>
                <a:latin typeface="Arial"/>
                <a:ea typeface="Arial"/>
                <a:cs typeface="Arial"/>
                <a:sym typeface="Arial"/>
              </a:rPr>
              <a:t> and classroom practice</a:t>
            </a:r>
            <a:endParaRPr b="1" i="0" sz="4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279" name="Shape 279"/>
        <p:cNvGrpSpPr/>
        <p:nvPr/>
      </p:nvGrpSpPr>
      <p:grpSpPr>
        <a:xfrm>
          <a:off x="0" y="0"/>
          <a:ext cx="0" cy="0"/>
          <a:chOff x="0" y="0"/>
          <a:chExt cx="0" cy="0"/>
        </a:xfrm>
      </p:grpSpPr>
      <p:sp>
        <p:nvSpPr>
          <p:cNvPr id="280" name="Google Shape;280;p64"/>
          <p:cNvSpPr txBox="1"/>
          <p:nvPr/>
        </p:nvSpPr>
        <p:spPr>
          <a:xfrm>
            <a:off x="328650" y="1691925"/>
            <a:ext cx="8486700" cy="3000000"/>
          </a:xfrm>
          <a:prstGeom prst="rect">
            <a:avLst/>
          </a:prstGeom>
          <a:noFill/>
          <a:ln>
            <a:noFill/>
          </a:ln>
        </p:spPr>
        <p:txBody>
          <a:bodyPr anchorCtr="0" anchor="ctr" bIns="91425" lIns="91425" spcFirstLastPara="1" rIns="91425" wrap="square" tIns="91425">
            <a:noAutofit/>
          </a:bodyPr>
          <a:lstStyle/>
          <a:p>
            <a:pPr indent="-406400" lvl="0" marL="457200" rtl="0" algn="l">
              <a:lnSpc>
                <a:spcPct val="115000"/>
              </a:lnSpc>
              <a:spcBef>
                <a:spcPts val="1000"/>
              </a:spcBef>
              <a:spcAft>
                <a:spcPts val="0"/>
              </a:spcAft>
              <a:buClr>
                <a:srgbClr val="404040"/>
              </a:buClr>
              <a:buSzPts val="2800"/>
              <a:buFont typeface="Trebuchet MS"/>
              <a:buAutoNum type="arabicPeriod"/>
            </a:pPr>
            <a:r>
              <a:rPr lang="en" sz="2800">
                <a:solidFill>
                  <a:srgbClr val="404040"/>
                </a:solidFill>
                <a:latin typeface="Trebuchet MS"/>
                <a:ea typeface="Trebuchet MS"/>
                <a:cs typeface="Trebuchet MS"/>
                <a:sym typeface="Trebuchet MS"/>
              </a:rPr>
              <a:t>Sharpen the focus and strengthen instruction (based on the science of reading)</a:t>
            </a:r>
            <a:endParaRPr sz="2800">
              <a:solidFill>
                <a:srgbClr val="404040"/>
              </a:solidFill>
              <a:latin typeface="Trebuchet MS"/>
              <a:ea typeface="Trebuchet MS"/>
              <a:cs typeface="Trebuchet MS"/>
              <a:sym typeface="Trebuchet MS"/>
            </a:endParaRPr>
          </a:p>
          <a:p>
            <a:pPr indent="-406400" lvl="0" marL="457200" rtl="0" algn="l">
              <a:lnSpc>
                <a:spcPct val="115000"/>
              </a:lnSpc>
              <a:spcBef>
                <a:spcPts val="0"/>
              </a:spcBef>
              <a:spcAft>
                <a:spcPts val="0"/>
              </a:spcAft>
              <a:buClr>
                <a:srgbClr val="404040"/>
              </a:buClr>
              <a:buSzPts val="2800"/>
              <a:buFont typeface="Trebuchet MS"/>
              <a:buAutoNum type="arabicPeriod"/>
            </a:pPr>
            <a:r>
              <a:rPr lang="en" sz="2800">
                <a:solidFill>
                  <a:srgbClr val="404040"/>
                </a:solidFill>
                <a:latin typeface="Trebuchet MS"/>
                <a:ea typeface="Trebuchet MS"/>
                <a:cs typeface="Trebuchet MS"/>
                <a:sym typeface="Trebuchet MS"/>
              </a:rPr>
              <a:t>Create community collaboration focusing on reading</a:t>
            </a:r>
            <a:endParaRPr sz="2800">
              <a:solidFill>
                <a:srgbClr val="404040"/>
              </a:solidFill>
              <a:latin typeface="Trebuchet MS"/>
              <a:ea typeface="Trebuchet MS"/>
              <a:cs typeface="Trebuchet MS"/>
              <a:sym typeface="Trebuchet MS"/>
            </a:endParaRPr>
          </a:p>
          <a:p>
            <a:pPr indent="-406400" lvl="0" marL="457200" rtl="0" algn="l">
              <a:lnSpc>
                <a:spcPct val="115000"/>
              </a:lnSpc>
              <a:spcBef>
                <a:spcPts val="0"/>
              </a:spcBef>
              <a:spcAft>
                <a:spcPts val="0"/>
              </a:spcAft>
              <a:buClr>
                <a:srgbClr val="404040"/>
              </a:buClr>
              <a:buSzPts val="2800"/>
              <a:buFont typeface="Trebuchet MS"/>
              <a:buAutoNum type="arabicPeriod"/>
            </a:pPr>
            <a:r>
              <a:rPr lang="en" sz="2800">
                <a:solidFill>
                  <a:srgbClr val="404040"/>
                </a:solidFill>
                <a:latin typeface="Trebuchet MS"/>
                <a:ea typeface="Trebuchet MS"/>
                <a:cs typeface="Trebuchet MS"/>
                <a:sym typeface="Trebuchet MS"/>
              </a:rPr>
              <a:t>Build a culture of reading in the state of Arkansas</a:t>
            </a:r>
            <a:endParaRPr sz="2800">
              <a:solidFill>
                <a:srgbClr val="404040"/>
              </a:solidFill>
              <a:latin typeface="Trebuchet MS"/>
              <a:ea typeface="Trebuchet MS"/>
              <a:cs typeface="Trebuchet MS"/>
              <a:sym typeface="Trebuchet MS"/>
            </a:endParaRPr>
          </a:p>
        </p:txBody>
      </p:sp>
      <p:sp>
        <p:nvSpPr>
          <p:cNvPr id="281" name="Google Shape;281;p64"/>
          <p:cNvSpPr txBox="1"/>
          <p:nvPr/>
        </p:nvSpPr>
        <p:spPr>
          <a:xfrm>
            <a:off x="0" y="0"/>
            <a:ext cx="8344800" cy="14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Trebuchet MS"/>
                <a:ea typeface="Trebuchet MS"/>
                <a:cs typeface="Trebuchet MS"/>
                <a:sym typeface="Trebuchet MS"/>
              </a:rPr>
              <a:t>Goals for R.I.S.E.</a:t>
            </a:r>
            <a:endParaRPr b="1" sz="3600">
              <a:latin typeface="Trebuchet MS"/>
              <a:ea typeface="Trebuchet MS"/>
              <a:cs typeface="Trebuchet MS"/>
              <a:sym typeface="Trebuchet MS"/>
            </a:endParaRPr>
          </a:p>
          <a:p>
            <a:pPr indent="0" lvl="0" marL="0" rtl="0" algn="l">
              <a:spcBef>
                <a:spcPts val="0"/>
              </a:spcBef>
              <a:spcAft>
                <a:spcPts val="0"/>
              </a:spcAft>
              <a:buNone/>
            </a:pPr>
            <a:r>
              <a:rPr b="1" lang="en" sz="2800">
                <a:latin typeface="Trebuchet MS"/>
                <a:ea typeface="Trebuchet MS"/>
                <a:cs typeface="Trebuchet MS"/>
                <a:sym typeface="Trebuchet MS"/>
              </a:rPr>
              <a:t>Reading Initiative for Student Excellence</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pic>
        <p:nvPicPr>
          <p:cNvPr id="457" name="Google Shape;457;p91"/>
          <p:cNvPicPr preferRelativeResize="0"/>
          <p:nvPr/>
        </p:nvPicPr>
        <p:blipFill>
          <a:blip r:embed="rId3">
            <a:alphaModFix/>
          </a:blip>
          <a:stretch>
            <a:fillRect/>
          </a:stretch>
        </p:blipFill>
        <p:spPr>
          <a:xfrm>
            <a:off x="2129023" y="0"/>
            <a:ext cx="4131054" cy="5143500"/>
          </a:xfrm>
          <a:prstGeom prst="rect">
            <a:avLst/>
          </a:prstGeom>
          <a:noFill/>
          <a:ln>
            <a:noFill/>
          </a:ln>
        </p:spPr>
      </p:pic>
      <p:sp>
        <p:nvSpPr>
          <p:cNvPr id="458" name="Google Shape;458;p91"/>
          <p:cNvSpPr txBox="1"/>
          <p:nvPr/>
        </p:nvSpPr>
        <p:spPr>
          <a:xfrm>
            <a:off x="191875" y="715875"/>
            <a:ext cx="1631100" cy="24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What the research says and evidence proves</a:t>
            </a:r>
            <a:endParaRPr sz="2400"/>
          </a:p>
        </p:txBody>
      </p:sp>
      <p:sp>
        <p:nvSpPr>
          <p:cNvPr id="459" name="Google Shape;459;p91"/>
          <p:cNvSpPr txBox="1"/>
          <p:nvPr/>
        </p:nvSpPr>
        <p:spPr>
          <a:xfrm>
            <a:off x="6524050" y="752800"/>
            <a:ext cx="2310000" cy="21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How we have been teaching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92"/>
          <p:cNvSpPr txBox="1"/>
          <p:nvPr>
            <p:ph type="title"/>
          </p:nvPr>
        </p:nvSpPr>
        <p:spPr>
          <a:xfrm>
            <a:off x="285800" y="1537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600" u="none" cap="none" strike="noStrike">
                <a:solidFill>
                  <a:schemeClr val="dk1"/>
                </a:solidFill>
                <a:latin typeface="Arial"/>
                <a:ea typeface="Arial"/>
                <a:cs typeface="Arial"/>
                <a:sym typeface="Arial"/>
              </a:rPr>
              <a:t>What Research Was Used in Creating RISE Academy?</a:t>
            </a:r>
            <a:endParaRPr b="0" i="0" sz="2600" u="none" cap="none" strike="noStrike">
              <a:solidFill>
                <a:schemeClr val="dk1"/>
              </a:solidFill>
              <a:latin typeface="Arial"/>
              <a:ea typeface="Arial"/>
              <a:cs typeface="Arial"/>
              <a:sym typeface="Arial"/>
            </a:endParaRPr>
          </a:p>
        </p:txBody>
      </p:sp>
      <p:sp>
        <p:nvSpPr>
          <p:cNvPr id="465" name="Google Shape;465;p9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66" name="Google Shape;466;p92"/>
          <p:cNvPicPr preferRelativeResize="0"/>
          <p:nvPr/>
        </p:nvPicPr>
        <p:blipFill rotWithShape="1">
          <a:blip r:embed="rId3">
            <a:alphaModFix/>
          </a:blip>
          <a:srcRect b="0" l="0" r="0" t="0"/>
          <a:stretch/>
        </p:blipFill>
        <p:spPr>
          <a:xfrm>
            <a:off x="118800" y="809350"/>
            <a:ext cx="1913175" cy="1913175"/>
          </a:xfrm>
          <a:prstGeom prst="rect">
            <a:avLst/>
          </a:prstGeom>
          <a:noFill/>
          <a:ln>
            <a:noFill/>
          </a:ln>
        </p:spPr>
      </p:pic>
      <p:pic>
        <p:nvPicPr>
          <p:cNvPr id="467" name="Google Shape;467;p92"/>
          <p:cNvPicPr preferRelativeResize="0"/>
          <p:nvPr/>
        </p:nvPicPr>
        <p:blipFill rotWithShape="1">
          <a:blip r:embed="rId4">
            <a:alphaModFix/>
          </a:blip>
          <a:srcRect b="0" l="0" r="0" t="0"/>
          <a:stretch/>
        </p:blipFill>
        <p:spPr>
          <a:xfrm>
            <a:off x="2232025" y="744787"/>
            <a:ext cx="1931700" cy="1931700"/>
          </a:xfrm>
          <a:prstGeom prst="rect">
            <a:avLst/>
          </a:prstGeom>
          <a:noFill/>
          <a:ln>
            <a:noFill/>
          </a:ln>
        </p:spPr>
      </p:pic>
      <p:pic>
        <p:nvPicPr>
          <p:cNvPr id="468" name="Google Shape;468;p92"/>
          <p:cNvPicPr preferRelativeResize="0"/>
          <p:nvPr/>
        </p:nvPicPr>
        <p:blipFill rotWithShape="1">
          <a:blip r:embed="rId5">
            <a:alphaModFix/>
          </a:blip>
          <a:srcRect b="0" l="0" r="0" t="0"/>
          <a:stretch/>
        </p:blipFill>
        <p:spPr>
          <a:xfrm>
            <a:off x="4396475" y="726400"/>
            <a:ext cx="1968475" cy="1968475"/>
          </a:xfrm>
          <a:prstGeom prst="rect">
            <a:avLst/>
          </a:prstGeom>
          <a:noFill/>
          <a:ln>
            <a:noFill/>
          </a:ln>
        </p:spPr>
      </p:pic>
      <p:pic>
        <p:nvPicPr>
          <p:cNvPr id="469" name="Google Shape;469;p92"/>
          <p:cNvPicPr preferRelativeResize="0"/>
          <p:nvPr/>
        </p:nvPicPr>
        <p:blipFill rotWithShape="1">
          <a:blip r:embed="rId6">
            <a:alphaModFix/>
          </a:blip>
          <a:srcRect b="0" l="0" r="0" t="0"/>
          <a:stretch/>
        </p:blipFill>
        <p:spPr>
          <a:xfrm>
            <a:off x="6849475" y="2766850"/>
            <a:ext cx="2076450" cy="2076450"/>
          </a:xfrm>
          <a:prstGeom prst="rect">
            <a:avLst/>
          </a:prstGeom>
          <a:noFill/>
          <a:ln>
            <a:noFill/>
          </a:ln>
        </p:spPr>
      </p:pic>
      <p:pic>
        <p:nvPicPr>
          <p:cNvPr id="470" name="Google Shape;470;p92"/>
          <p:cNvPicPr preferRelativeResize="0"/>
          <p:nvPr/>
        </p:nvPicPr>
        <p:blipFill rotWithShape="1">
          <a:blip r:embed="rId7">
            <a:alphaModFix/>
          </a:blip>
          <a:srcRect b="0" l="0" r="0" t="0"/>
          <a:stretch/>
        </p:blipFill>
        <p:spPr>
          <a:xfrm>
            <a:off x="7446775" y="809350"/>
            <a:ext cx="1257300" cy="1619250"/>
          </a:xfrm>
          <a:prstGeom prst="rect">
            <a:avLst/>
          </a:prstGeom>
          <a:noFill/>
          <a:ln>
            <a:noFill/>
          </a:ln>
        </p:spPr>
      </p:pic>
      <p:pic>
        <p:nvPicPr>
          <p:cNvPr id="471" name="Google Shape;471;p92"/>
          <p:cNvPicPr preferRelativeResize="0"/>
          <p:nvPr/>
        </p:nvPicPr>
        <p:blipFill rotWithShape="1">
          <a:blip r:embed="rId8">
            <a:alphaModFix/>
          </a:blip>
          <a:srcRect b="0" l="0" r="0" t="0"/>
          <a:stretch/>
        </p:blipFill>
        <p:spPr>
          <a:xfrm>
            <a:off x="557700" y="3064288"/>
            <a:ext cx="1143000" cy="1743075"/>
          </a:xfrm>
          <a:prstGeom prst="rect">
            <a:avLst/>
          </a:prstGeom>
          <a:noFill/>
          <a:ln>
            <a:noFill/>
          </a:ln>
        </p:spPr>
      </p:pic>
      <p:pic>
        <p:nvPicPr>
          <p:cNvPr id="472" name="Google Shape;472;p92"/>
          <p:cNvPicPr preferRelativeResize="0"/>
          <p:nvPr/>
        </p:nvPicPr>
        <p:blipFill rotWithShape="1">
          <a:blip r:embed="rId9">
            <a:alphaModFix/>
          </a:blip>
          <a:srcRect b="0" l="0" r="0" t="0"/>
          <a:stretch/>
        </p:blipFill>
        <p:spPr>
          <a:xfrm>
            <a:off x="2159650" y="2897613"/>
            <a:ext cx="2076450" cy="2076450"/>
          </a:xfrm>
          <a:prstGeom prst="rect">
            <a:avLst/>
          </a:prstGeom>
          <a:noFill/>
          <a:ln>
            <a:noFill/>
          </a:ln>
        </p:spPr>
      </p:pic>
      <p:pic>
        <p:nvPicPr>
          <p:cNvPr id="473" name="Google Shape;473;p92"/>
          <p:cNvPicPr preferRelativeResize="0"/>
          <p:nvPr/>
        </p:nvPicPr>
        <p:blipFill rotWithShape="1">
          <a:blip r:embed="rId10">
            <a:alphaModFix/>
          </a:blip>
          <a:srcRect b="0" l="0" r="0" t="0"/>
          <a:stretch/>
        </p:blipFill>
        <p:spPr>
          <a:xfrm>
            <a:off x="4600575" y="2975000"/>
            <a:ext cx="1701775" cy="1701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Continuing Research</a:t>
            </a:r>
            <a:endParaRPr/>
          </a:p>
        </p:txBody>
      </p:sp>
      <p:pic>
        <p:nvPicPr>
          <p:cNvPr id="479" name="Google Shape;479;p93"/>
          <p:cNvPicPr preferRelativeResize="0"/>
          <p:nvPr/>
        </p:nvPicPr>
        <p:blipFill>
          <a:blip r:embed="rId3">
            <a:alphaModFix/>
          </a:blip>
          <a:stretch>
            <a:fillRect/>
          </a:stretch>
        </p:blipFill>
        <p:spPr>
          <a:xfrm>
            <a:off x="7041375" y="0"/>
            <a:ext cx="2102626" cy="3158375"/>
          </a:xfrm>
          <a:prstGeom prst="rect">
            <a:avLst/>
          </a:prstGeom>
          <a:noFill/>
          <a:ln>
            <a:noFill/>
          </a:ln>
        </p:spPr>
      </p:pic>
      <p:pic>
        <p:nvPicPr>
          <p:cNvPr id="480" name="Google Shape;480;p93"/>
          <p:cNvPicPr preferRelativeResize="0"/>
          <p:nvPr/>
        </p:nvPicPr>
        <p:blipFill>
          <a:blip r:embed="rId4">
            <a:alphaModFix/>
          </a:blip>
          <a:stretch>
            <a:fillRect/>
          </a:stretch>
        </p:blipFill>
        <p:spPr>
          <a:xfrm>
            <a:off x="311700" y="2172150"/>
            <a:ext cx="3114250" cy="1776875"/>
          </a:xfrm>
          <a:prstGeom prst="rect">
            <a:avLst/>
          </a:prstGeom>
          <a:noFill/>
          <a:ln>
            <a:noFill/>
          </a:ln>
        </p:spPr>
      </p:pic>
      <p:sp>
        <p:nvSpPr>
          <p:cNvPr id="481" name="Google Shape;481;p93"/>
          <p:cNvSpPr txBox="1"/>
          <p:nvPr/>
        </p:nvSpPr>
        <p:spPr>
          <a:xfrm>
            <a:off x="368825" y="4156300"/>
            <a:ext cx="3000000" cy="77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u="sng">
                <a:solidFill>
                  <a:schemeClr val="accent5"/>
                </a:solidFill>
                <a:hlinkClick r:id="rId5"/>
              </a:rPr>
              <a:t>At a Loss For Words Podcast</a:t>
            </a:r>
            <a:endParaRPr sz="1800">
              <a:solidFill>
                <a:schemeClr val="dk2"/>
              </a:solidFill>
            </a:endParaRPr>
          </a:p>
        </p:txBody>
      </p:sp>
      <p:sp>
        <p:nvSpPr>
          <p:cNvPr id="482" name="Google Shape;482;p93"/>
          <p:cNvSpPr txBox="1"/>
          <p:nvPr/>
        </p:nvSpPr>
        <p:spPr>
          <a:xfrm>
            <a:off x="4309525" y="4298050"/>
            <a:ext cx="2466300" cy="4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Narrowing the Third Grade Reading Gap</a:t>
            </a:r>
            <a:endParaRPr/>
          </a:p>
        </p:txBody>
      </p:sp>
      <p:pic>
        <p:nvPicPr>
          <p:cNvPr id="483" name="Google Shape;483;p93"/>
          <p:cNvPicPr preferRelativeResize="0"/>
          <p:nvPr/>
        </p:nvPicPr>
        <p:blipFill>
          <a:blip r:embed="rId7">
            <a:alphaModFix/>
          </a:blip>
          <a:stretch>
            <a:fillRect/>
          </a:stretch>
        </p:blipFill>
        <p:spPr>
          <a:xfrm>
            <a:off x="4186138" y="931825"/>
            <a:ext cx="2095052" cy="2975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pic>
        <p:nvPicPr>
          <p:cNvPr id="488" name="Google Shape;488;p94"/>
          <p:cNvPicPr preferRelativeResize="0"/>
          <p:nvPr/>
        </p:nvPicPr>
        <p:blipFill>
          <a:blip r:embed="rId3">
            <a:alphaModFix/>
          </a:blip>
          <a:stretch>
            <a:fillRect/>
          </a:stretch>
        </p:blipFill>
        <p:spPr>
          <a:xfrm>
            <a:off x="76275" y="2383100"/>
            <a:ext cx="2502850" cy="2760399"/>
          </a:xfrm>
          <a:prstGeom prst="rect">
            <a:avLst/>
          </a:prstGeom>
          <a:noFill/>
          <a:ln>
            <a:noFill/>
          </a:ln>
        </p:spPr>
      </p:pic>
      <p:pic>
        <p:nvPicPr>
          <p:cNvPr id="489" name="Google Shape;489;p94"/>
          <p:cNvPicPr preferRelativeResize="0"/>
          <p:nvPr/>
        </p:nvPicPr>
        <p:blipFill>
          <a:blip r:embed="rId4">
            <a:alphaModFix/>
          </a:blip>
          <a:stretch>
            <a:fillRect/>
          </a:stretch>
        </p:blipFill>
        <p:spPr>
          <a:xfrm>
            <a:off x="6854700" y="1880097"/>
            <a:ext cx="1951975" cy="2965378"/>
          </a:xfrm>
          <a:prstGeom prst="rect">
            <a:avLst/>
          </a:prstGeom>
          <a:noFill/>
          <a:ln>
            <a:noFill/>
          </a:ln>
        </p:spPr>
      </p:pic>
      <p:sp>
        <p:nvSpPr>
          <p:cNvPr id="490" name="Google Shape;490;p94"/>
          <p:cNvSpPr txBox="1"/>
          <p:nvPr/>
        </p:nvSpPr>
        <p:spPr>
          <a:xfrm>
            <a:off x="76275" y="2010200"/>
            <a:ext cx="24318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New Podcast!</a:t>
            </a:r>
            <a:endParaRPr/>
          </a:p>
        </p:txBody>
      </p:sp>
      <p:sp>
        <p:nvSpPr>
          <p:cNvPr id="491" name="Google Shape;491;p94"/>
          <p:cNvSpPr txBox="1"/>
          <p:nvPr>
            <p:ph idx="1" type="body"/>
          </p:nvPr>
        </p:nvSpPr>
        <p:spPr>
          <a:xfrm>
            <a:off x="76275" y="105050"/>
            <a:ext cx="3765900" cy="146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The Reading League</a:t>
            </a:r>
            <a:endParaRPr/>
          </a:p>
          <a:p>
            <a:pPr indent="0" lvl="0" marL="0" rtl="0" algn="l">
              <a:spcBef>
                <a:spcPts val="0"/>
              </a:spcBef>
              <a:spcAft>
                <a:spcPts val="0"/>
              </a:spcAft>
              <a:buNone/>
            </a:pPr>
            <a:r>
              <a:rPr lang="en"/>
              <a:t>Subscribe to </a:t>
            </a:r>
            <a:endParaRPr/>
          </a:p>
          <a:p>
            <a:pPr indent="0" lvl="0" marL="0" rtl="0" algn="l">
              <a:spcBef>
                <a:spcPts val="0"/>
              </a:spcBef>
              <a:spcAft>
                <a:spcPts val="0"/>
              </a:spcAft>
              <a:buNone/>
            </a:pPr>
            <a:r>
              <a:rPr lang="en" u="sng">
                <a:solidFill>
                  <a:schemeClr val="hlink"/>
                </a:solidFill>
                <a:hlinkClick r:id="rId6"/>
              </a:rPr>
              <a:t>The Reading League YouTube Channel</a:t>
            </a:r>
            <a:endParaRPr/>
          </a:p>
          <a:p>
            <a:pPr indent="0" lvl="0" marL="0" rtl="0" algn="l">
              <a:spcBef>
                <a:spcPts val="0"/>
              </a:spcBef>
              <a:spcAft>
                <a:spcPts val="0"/>
              </a:spcAft>
              <a:buNone/>
            </a:pPr>
            <a:r>
              <a:t/>
            </a:r>
            <a:endParaRPr/>
          </a:p>
        </p:txBody>
      </p:sp>
      <p:pic>
        <p:nvPicPr>
          <p:cNvPr id="492" name="Google Shape;492;p94"/>
          <p:cNvPicPr preferRelativeResize="0"/>
          <p:nvPr/>
        </p:nvPicPr>
        <p:blipFill>
          <a:blip r:embed="rId7">
            <a:alphaModFix/>
          </a:blip>
          <a:stretch>
            <a:fillRect/>
          </a:stretch>
        </p:blipFill>
        <p:spPr>
          <a:xfrm>
            <a:off x="4145062" y="2069850"/>
            <a:ext cx="1951962" cy="2934650"/>
          </a:xfrm>
          <a:prstGeom prst="rect">
            <a:avLst/>
          </a:prstGeom>
          <a:noFill/>
          <a:ln>
            <a:noFill/>
          </a:ln>
        </p:spPr>
      </p:pic>
      <p:pic>
        <p:nvPicPr>
          <p:cNvPr id="493" name="Google Shape;493;p94"/>
          <p:cNvPicPr preferRelativeResize="0"/>
          <p:nvPr/>
        </p:nvPicPr>
        <p:blipFill>
          <a:blip r:embed="rId8">
            <a:alphaModFix/>
          </a:blip>
          <a:stretch>
            <a:fillRect/>
          </a:stretch>
        </p:blipFill>
        <p:spPr>
          <a:xfrm>
            <a:off x="6186725" y="0"/>
            <a:ext cx="1888000" cy="1730150"/>
          </a:xfrm>
          <a:prstGeom prst="rect">
            <a:avLst/>
          </a:prstGeom>
          <a:noFill/>
          <a:ln>
            <a:noFill/>
          </a:ln>
        </p:spPr>
      </p:pic>
      <p:sp>
        <p:nvSpPr>
          <p:cNvPr id="494" name="Google Shape;494;p94"/>
          <p:cNvSpPr txBox="1"/>
          <p:nvPr/>
        </p:nvSpPr>
        <p:spPr>
          <a:xfrm>
            <a:off x="3971800" y="212900"/>
            <a:ext cx="2085300" cy="8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Coming January, 2020</a:t>
            </a:r>
            <a:endParaRPr/>
          </a:p>
          <a:p>
            <a:pPr indent="0" lvl="0" marL="0" rtl="0" algn="l">
              <a:spcBef>
                <a:spcPts val="0"/>
              </a:spcBef>
              <a:spcAft>
                <a:spcPts val="0"/>
              </a:spcAft>
              <a:buNone/>
            </a:pPr>
            <a:r>
              <a:rPr lang="en"/>
              <a:t>Editors: Louisa Moats, David Kilpatrick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pic>
        <p:nvPicPr>
          <p:cNvPr id="499" name="Google Shape;499;p95"/>
          <p:cNvPicPr preferRelativeResize="0"/>
          <p:nvPr/>
        </p:nvPicPr>
        <p:blipFill>
          <a:blip r:embed="rId3">
            <a:alphaModFix/>
          </a:blip>
          <a:stretch>
            <a:fillRect/>
          </a:stretch>
        </p:blipFill>
        <p:spPr>
          <a:xfrm>
            <a:off x="115850" y="59575"/>
            <a:ext cx="4073774" cy="3127800"/>
          </a:xfrm>
          <a:prstGeom prst="rect">
            <a:avLst/>
          </a:prstGeom>
          <a:noFill/>
          <a:ln>
            <a:noFill/>
          </a:ln>
        </p:spPr>
      </p:pic>
      <p:sp>
        <p:nvSpPr>
          <p:cNvPr id="500" name="Google Shape;500;p95"/>
          <p:cNvSpPr txBox="1"/>
          <p:nvPr/>
        </p:nvSpPr>
        <p:spPr>
          <a:xfrm>
            <a:off x="645450" y="3266800"/>
            <a:ext cx="34554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Learning to Read - Part 1</a:t>
            </a:r>
            <a:endParaRPr/>
          </a:p>
        </p:txBody>
      </p:sp>
      <p:pic>
        <p:nvPicPr>
          <p:cNvPr id="501" name="Google Shape;501;p95"/>
          <p:cNvPicPr preferRelativeResize="0"/>
          <p:nvPr/>
        </p:nvPicPr>
        <p:blipFill>
          <a:blip r:embed="rId5">
            <a:alphaModFix/>
          </a:blip>
          <a:stretch>
            <a:fillRect/>
          </a:stretch>
        </p:blipFill>
        <p:spPr>
          <a:xfrm>
            <a:off x="5325050" y="1966048"/>
            <a:ext cx="3604326" cy="2761499"/>
          </a:xfrm>
          <a:prstGeom prst="rect">
            <a:avLst/>
          </a:prstGeom>
          <a:noFill/>
          <a:ln>
            <a:noFill/>
          </a:ln>
        </p:spPr>
      </p:pic>
      <p:sp>
        <p:nvSpPr>
          <p:cNvPr id="502" name="Google Shape;502;p95"/>
          <p:cNvSpPr txBox="1"/>
          <p:nvPr/>
        </p:nvSpPr>
        <p:spPr>
          <a:xfrm>
            <a:off x="5647763" y="1400125"/>
            <a:ext cx="29589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Learning to Read - Part 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96"/>
          <p:cNvSpPr txBox="1"/>
          <p:nvPr>
            <p:ph type="title"/>
          </p:nvPr>
        </p:nvSpPr>
        <p:spPr>
          <a:xfrm>
            <a:off x="311700" y="186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More Research and Resources</a:t>
            </a:r>
            <a:endParaRPr/>
          </a:p>
        </p:txBody>
      </p:sp>
      <p:sp>
        <p:nvSpPr>
          <p:cNvPr id="508" name="Google Shape;508;p96"/>
          <p:cNvSpPr txBox="1"/>
          <p:nvPr>
            <p:ph idx="1" type="body"/>
          </p:nvPr>
        </p:nvSpPr>
        <p:spPr>
          <a:xfrm>
            <a:off x="311700" y="829900"/>
            <a:ext cx="8520600" cy="42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Five From Five YouTube Channel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School Psyched Podcast with David Kilpatrick</a:t>
            </a:r>
            <a:r>
              <a:rPr lang="en"/>
              <a:t>- </a:t>
            </a:r>
            <a:r>
              <a:rPr lang="en">
                <a:solidFill>
                  <a:schemeClr val="dk1"/>
                </a:solidFill>
                <a:highlight>
                  <a:srgbClr val="F9F9F9"/>
                </a:highlight>
                <a:latin typeface="Roboto"/>
                <a:ea typeface="Roboto"/>
                <a:cs typeface="Roboto"/>
                <a:sym typeface="Roboto"/>
              </a:rPr>
              <a:t>Assessing and Supporting Reading Difficulties with Dr. Kilpatrick</a:t>
            </a:r>
            <a:endParaRPr sz="2300">
              <a:solidFill>
                <a:schemeClr val="dk1"/>
              </a:solidFill>
              <a:highlight>
                <a:srgbClr val="F9F9F9"/>
              </a:highlight>
              <a:latin typeface="Roboto"/>
              <a:ea typeface="Roboto"/>
              <a:cs typeface="Roboto"/>
              <a:sym typeface="Roboto"/>
            </a:endParaRPr>
          </a:p>
          <a:p>
            <a:pPr indent="-292100" lvl="0" marL="533400" rtl="0" algn="l">
              <a:spcBef>
                <a:spcPts val="0"/>
              </a:spcBef>
              <a:spcAft>
                <a:spcPts val="0"/>
              </a:spcAft>
              <a:buClr>
                <a:srgbClr val="000000"/>
              </a:buClr>
              <a:buSzPts val="1000"/>
              <a:buChar char="●"/>
            </a:pPr>
            <a:r>
              <a:rPr lang="en" sz="1200">
                <a:solidFill>
                  <a:srgbClr val="000000"/>
                </a:solidFill>
                <a:uFill>
                  <a:noFill/>
                </a:uFill>
                <a:hlinkClick r:id="rId5"/>
              </a:rPr>
              <a:t>Dykstra, S. (2013) The Impact of Scientifically-based Reading Instruction on Different Groups and Different Levels of Performance</a:t>
            </a:r>
            <a:endParaRPr/>
          </a:p>
          <a:p>
            <a:pPr indent="-292100" lvl="0" marL="457200" rtl="0" algn="l">
              <a:spcBef>
                <a:spcPts val="0"/>
              </a:spcBef>
              <a:spcAft>
                <a:spcPts val="0"/>
              </a:spcAft>
              <a:buClr>
                <a:srgbClr val="383838"/>
              </a:buClr>
              <a:buSzPts val="1000"/>
              <a:buChar char="●"/>
            </a:pPr>
            <a:r>
              <a:rPr lang="en" sz="1200" u="sng">
                <a:solidFill>
                  <a:srgbClr val="000000"/>
                </a:solidFill>
                <a:highlight>
                  <a:srgbClr val="FFFFFF"/>
                </a:highlight>
                <a:latin typeface="Calibri"/>
                <a:ea typeface="Calibri"/>
                <a:cs typeface="Calibri"/>
                <a:sym typeface="Calibri"/>
                <a:hlinkClick r:id="rId6"/>
              </a:rPr>
              <a:t>Castles, A., Rastle, K., &amp; Nation, K. (2018). Ending the reading wars: Reading acquisition from novice to expert. </a:t>
            </a:r>
            <a:r>
              <a:rPr i="1" lang="en" sz="1200" u="sng">
                <a:solidFill>
                  <a:srgbClr val="000000"/>
                </a:solidFill>
                <a:highlight>
                  <a:srgbClr val="FFFFFF"/>
                </a:highlight>
                <a:latin typeface="Calibri"/>
                <a:ea typeface="Calibri"/>
                <a:cs typeface="Calibri"/>
                <a:sym typeface="Calibri"/>
                <a:hlinkClick r:id="rId7"/>
              </a:rPr>
              <a:t>Psychological Science in the Public Interest</a:t>
            </a:r>
            <a:r>
              <a:rPr lang="en" sz="1200" u="sng">
                <a:solidFill>
                  <a:srgbClr val="000000"/>
                </a:solidFill>
                <a:highlight>
                  <a:srgbClr val="FFFFFF"/>
                </a:highlight>
                <a:latin typeface="Calibri"/>
                <a:ea typeface="Calibri"/>
                <a:cs typeface="Calibri"/>
                <a:sym typeface="Calibri"/>
                <a:hlinkClick r:id="rId8"/>
              </a:rPr>
              <a:t>, </a:t>
            </a:r>
            <a:r>
              <a:rPr i="1" lang="en" sz="1200" u="sng">
                <a:solidFill>
                  <a:srgbClr val="000000"/>
                </a:solidFill>
                <a:highlight>
                  <a:srgbClr val="FFFFFF"/>
                </a:highlight>
                <a:latin typeface="Calibri"/>
                <a:ea typeface="Calibri"/>
                <a:cs typeface="Calibri"/>
                <a:sym typeface="Calibri"/>
                <a:hlinkClick r:id="rId9"/>
              </a:rPr>
              <a:t>19</a:t>
            </a:r>
            <a:r>
              <a:rPr lang="en" sz="1200" u="sng">
                <a:solidFill>
                  <a:srgbClr val="000000"/>
                </a:solidFill>
                <a:highlight>
                  <a:srgbClr val="FFFFFF"/>
                </a:highlight>
                <a:latin typeface="Calibri"/>
                <a:ea typeface="Calibri"/>
                <a:cs typeface="Calibri"/>
                <a:sym typeface="Calibri"/>
                <a:hlinkClick r:id="rId10"/>
              </a:rPr>
              <a:t>(1), 5-51</a:t>
            </a:r>
            <a:r>
              <a:rPr lang="en" sz="1200">
                <a:solidFill>
                  <a:srgbClr val="000000"/>
                </a:solidFill>
                <a:highlight>
                  <a:srgbClr val="FFFFFF"/>
                </a:highlight>
                <a:latin typeface="Calibri"/>
                <a:ea typeface="Calibri"/>
                <a:cs typeface="Calibri"/>
                <a:sym typeface="Calibri"/>
              </a:rPr>
              <a:t>.</a:t>
            </a:r>
            <a:r>
              <a:rPr lang="en" sz="1200">
                <a:solidFill>
                  <a:srgbClr val="222222"/>
                </a:solidFill>
                <a:highlight>
                  <a:srgbClr val="FFFFFF"/>
                </a:highlight>
                <a:latin typeface="Calibri"/>
                <a:ea typeface="Calibri"/>
                <a:cs typeface="Calibri"/>
                <a:sym typeface="Calibri"/>
              </a:rPr>
              <a:t> </a:t>
            </a:r>
            <a:endParaRPr sz="1200">
              <a:solidFill>
                <a:srgbClr val="000000"/>
              </a:solidFill>
            </a:endParaRPr>
          </a:p>
          <a:p>
            <a:pPr indent="-292100" lvl="0" marL="533400" rtl="0" algn="l">
              <a:spcBef>
                <a:spcPts val="0"/>
              </a:spcBef>
              <a:spcAft>
                <a:spcPts val="0"/>
              </a:spcAft>
              <a:buClr>
                <a:srgbClr val="000000"/>
              </a:buClr>
              <a:buSzPts val="1000"/>
              <a:buChar char="●"/>
            </a:pPr>
            <a:r>
              <a:rPr lang="en" sz="1200">
                <a:solidFill>
                  <a:srgbClr val="000000"/>
                </a:solidFill>
                <a:uFill>
                  <a:noFill/>
                </a:uFill>
                <a:hlinkClick r:id="rId11"/>
              </a:rPr>
              <a:t>Read About It: Scientific Evidence for Effective Teaching of Reading (2016)</a:t>
            </a:r>
            <a:endParaRPr sz="1200">
              <a:solidFill>
                <a:srgbClr val="000000"/>
              </a:solidFill>
            </a:endParaRPr>
          </a:p>
          <a:p>
            <a:pPr indent="-304800" lvl="0" marL="533400" rtl="0" algn="l">
              <a:spcBef>
                <a:spcPts val="0"/>
              </a:spcBef>
              <a:spcAft>
                <a:spcPts val="0"/>
              </a:spcAft>
              <a:buClr>
                <a:srgbClr val="000000"/>
              </a:buClr>
              <a:buSzPts val="1200"/>
              <a:buChar char="●"/>
            </a:pPr>
            <a:r>
              <a:rPr lang="en" sz="1200" u="sng">
                <a:solidFill>
                  <a:srgbClr val="000000"/>
                </a:solidFill>
                <a:hlinkClick r:id="rId12"/>
              </a:rPr>
              <a:t>How Spelling Supports Reading - Moats </a:t>
            </a:r>
            <a:endParaRPr sz="1200">
              <a:solidFill>
                <a:srgbClr val="000000"/>
              </a:solidFill>
            </a:endParaRPr>
          </a:p>
          <a:p>
            <a:pPr indent="-304800" lvl="0" marL="533400" rtl="0" algn="l">
              <a:spcBef>
                <a:spcPts val="0"/>
              </a:spcBef>
              <a:spcAft>
                <a:spcPts val="0"/>
              </a:spcAft>
              <a:buClr>
                <a:srgbClr val="000000"/>
              </a:buClr>
              <a:buSzPts val="1200"/>
              <a:buChar char="●"/>
            </a:pPr>
            <a:r>
              <a:rPr lang="en" sz="1200">
                <a:solidFill>
                  <a:srgbClr val="000000"/>
                </a:solidFill>
                <a:uFill>
                  <a:noFill/>
                </a:uFill>
                <a:hlinkClick r:id="rId13"/>
              </a:rPr>
              <a:t>The Massive Impact of Literacy on the Brain and its Consequences for Education</a:t>
            </a:r>
            <a:r>
              <a:rPr lang="en" sz="1200">
                <a:solidFill>
                  <a:srgbClr val="000000"/>
                </a:solidFill>
              </a:rPr>
              <a:t>- Dehaene</a:t>
            </a:r>
            <a:endParaRPr sz="1200">
              <a:solidFill>
                <a:srgbClr val="000000"/>
              </a:solidFill>
            </a:endParaRPr>
          </a:p>
          <a:p>
            <a:pPr indent="-304800" lvl="0" marL="533400" rtl="0" algn="l">
              <a:spcBef>
                <a:spcPts val="0"/>
              </a:spcBef>
              <a:spcAft>
                <a:spcPts val="0"/>
              </a:spcAft>
              <a:buClr>
                <a:srgbClr val="000000"/>
              </a:buClr>
              <a:buSzPts val="1200"/>
              <a:buChar char="●"/>
            </a:pPr>
            <a:r>
              <a:rPr lang="en" sz="1200" u="sng">
                <a:solidFill>
                  <a:srgbClr val="000000"/>
                </a:solidFill>
                <a:hlinkClick r:id="rId14"/>
              </a:rPr>
              <a:t>Short-changed: Preparation to teach reading in initial teacher education </a:t>
            </a:r>
            <a:r>
              <a:rPr lang="en" sz="1200">
                <a:solidFill>
                  <a:srgbClr val="000000"/>
                </a:solidFill>
              </a:rPr>
              <a:t>- Buckingham and Meeks</a:t>
            </a:r>
            <a:endParaRPr sz="1200">
              <a:solidFill>
                <a:srgbClr val="000000"/>
              </a:solidFill>
            </a:endParaRPr>
          </a:p>
          <a:p>
            <a:pPr indent="-304800" lvl="0" marL="533400" rtl="0" algn="l">
              <a:spcBef>
                <a:spcPts val="0"/>
              </a:spcBef>
              <a:spcAft>
                <a:spcPts val="0"/>
              </a:spcAft>
              <a:buClr>
                <a:srgbClr val="000000"/>
              </a:buClr>
              <a:buSzPts val="1200"/>
              <a:buChar char="●"/>
            </a:pPr>
            <a:r>
              <a:rPr lang="en" sz="1200" u="sng">
                <a:solidFill>
                  <a:srgbClr val="000000"/>
                </a:solidFill>
                <a:hlinkClick r:id="rId15"/>
              </a:rPr>
              <a:t>Why Phoneme Proficiency Is Necessary For All  Readers-</a:t>
            </a:r>
            <a:r>
              <a:rPr lang="en" sz="1200">
                <a:solidFill>
                  <a:srgbClr val="000000"/>
                </a:solidFill>
              </a:rPr>
              <a:t> Kilpatrick</a:t>
            </a:r>
            <a:endParaRPr sz="1200">
              <a:solidFill>
                <a:srgbClr val="000000"/>
              </a:solidFill>
            </a:endParaRPr>
          </a:p>
          <a:p>
            <a:pPr indent="-304800" lvl="0" marL="533400" rtl="0" algn="l">
              <a:spcBef>
                <a:spcPts val="0"/>
              </a:spcBef>
              <a:spcAft>
                <a:spcPts val="0"/>
              </a:spcAft>
              <a:buClr>
                <a:srgbClr val="000000"/>
              </a:buClr>
              <a:buSzPts val="1200"/>
              <a:buChar char="●"/>
            </a:pPr>
            <a:r>
              <a:rPr lang="en" sz="1200" u="sng">
                <a:solidFill>
                  <a:srgbClr val="000000"/>
                </a:solidFill>
                <a:hlinkClick r:id="rId16"/>
              </a:rPr>
              <a:t>Orthographic Mapping Explainer </a:t>
            </a:r>
            <a:r>
              <a:rPr lang="en" sz="1200">
                <a:solidFill>
                  <a:srgbClr val="000000"/>
                </a:solidFill>
              </a:rPr>
              <a:t>- Lyn Stone</a:t>
            </a:r>
            <a:endParaRPr sz="1200">
              <a:solidFill>
                <a:srgbClr val="000000"/>
              </a:solidFill>
            </a:endParaRPr>
          </a:p>
          <a:p>
            <a:pPr indent="0" lvl="0" marL="457200" rtl="0" algn="l">
              <a:spcBef>
                <a:spcPts val="0"/>
              </a:spcBef>
              <a:spcAft>
                <a:spcPts val="0"/>
              </a:spcAft>
              <a:buNone/>
            </a:pPr>
            <a:r>
              <a:t/>
            </a:r>
            <a:endParaRPr sz="1200">
              <a:solidFill>
                <a:srgbClr val="000000"/>
              </a:solidFill>
            </a:endParaRPr>
          </a:p>
          <a:p>
            <a:pPr indent="0" lvl="0" marL="0" rtl="0" algn="l">
              <a:spcBef>
                <a:spcPts val="0"/>
              </a:spcBef>
              <a:spcAft>
                <a:spcPts val="0"/>
              </a:spcAft>
              <a:buNone/>
            </a:pPr>
            <a:r>
              <a:t/>
            </a:r>
            <a:endParaRPr sz="2300">
              <a:solidFill>
                <a:schemeClr val="dk1"/>
              </a:solidFill>
              <a:highlight>
                <a:srgbClr val="F9F9F9"/>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97"/>
          <p:cNvSpPr txBox="1"/>
          <p:nvPr>
            <p:ph type="title"/>
          </p:nvPr>
        </p:nvSpPr>
        <p:spPr>
          <a:xfrm>
            <a:off x="844000" y="216625"/>
            <a:ext cx="245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3"/>
              </a:rPr>
              <a:t>PD on the Go</a:t>
            </a:r>
            <a:endParaRPr sz="2400">
              <a:solidFill>
                <a:srgbClr val="000000"/>
              </a:solidFill>
            </a:endParaRPr>
          </a:p>
          <a:p>
            <a:pPr indent="0" lvl="0" marL="0" rtl="0" algn="l">
              <a:spcBef>
                <a:spcPts val="0"/>
              </a:spcBef>
              <a:spcAft>
                <a:spcPts val="0"/>
              </a:spcAft>
              <a:buNone/>
            </a:pPr>
            <a:r>
              <a:t/>
            </a:r>
            <a:endParaRPr/>
          </a:p>
        </p:txBody>
      </p:sp>
      <p:pic>
        <p:nvPicPr>
          <p:cNvPr id="514" name="Google Shape;514;p97"/>
          <p:cNvPicPr preferRelativeResize="0"/>
          <p:nvPr/>
        </p:nvPicPr>
        <p:blipFill>
          <a:blip r:embed="rId4">
            <a:alphaModFix/>
          </a:blip>
          <a:stretch>
            <a:fillRect/>
          </a:stretch>
        </p:blipFill>
        <p:spPr>
          <a:xfrm>
            <a:off x="3922175" y="152400"/>
            <a:ext cx="5069424" cy="3817600"/>
          </a:xfrm>
          <a:prstGeom prst="rect">
            <a:avLst/>
          </a:prstGeom>
          <a:noFill/>
          <a:ln>
            <a:noFill/>
          </a:ln>
        </p:spPr>
      </p:pic>
      <p:pic>
        <p:nvPicPr>
          <p:cNvPr id="515" name="Google Shape;515;p97"/>
          <p:cNvPicPr preferRelativeResize="0"/>
          <p:nvPr/>
        </p:nvPicPr>
        <p:blipFill>
          <a:blip r:embed="rId5">
            <a:alphaModFix/>
          </a:blip>
          <a:stretch>
            <a:fillRect/>
          </a:stretch>
        </p:blipFill>
        <p:spPr>
          <a:xfrm>
            <a:off x="708450" y="941750"/>
            <a:ext cx="3071832" cy="41387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Google Shape;520;p98"/>
          <p:cNvPicPr preferRelativeResize="0"/>
          <p:nvPr/>
        </p:nvPicPr>
        <p:blipFill>
          <a:blip r:embed="rId3">
            <a:alphaModFix/>
          </a:blip>
          <a:stretch>
            <a:fillRect/>
          </a:stretch>
        </p:blipFill>
        <p:spPr>
          <a:xfrm>
            <a:off x="1245429" y="89375"/>
            <a:ext cx="7010970" cy="50541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id="525" name="Google Shape;525;p99"/>
          <p:cNvPicPr preferRelativeResize="0"/>
          <p:nvPr/>
        </p:nvPicPr>
        <p:blipFill>
          <a:blip r:embed="rId3">
            <a:alphaModFix/>
          </a:blip>
          <a:stretch>
            <a:fillRect/>
          </a:stretch>
        </p:blipFill>
        <p:spPr>
          <a:xfrm>
            <a:off x="1003616" y="49650"/>
            <a:ext cx="6988969"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100"/>
          <p:cNvPicPr preferRelativeResize="0"/>
          <p:nvPr/>
        </p:nvPicPr>
        <p:blipFill>
          <a:blip r:embed="rId3">
            <a:alphaModFix/>
          </a:blip>
          <a:stretch>
            <a:fillRect/>
          </a:stretch>
        </p:blipFill>
        <p:spPr>
          <a:xfrm>
            <a:off x="1148953" y="0"/>
            <a:ext cx="6846094"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285" name="Shape 285"/>
        <p:cNvGrpSpPr/>
        <p:nvPr/>
      </p:nvGrpSpPr>
      <p:grpSpPr>
        <a:xfrm>
          <a:off x="0" y="0"/>
          <a:ext cx="0" cy="0"/>
          <a:chOff x="0" y="0"/>
          <a:chExt cx="0" cy="0"/>
        </a:xfrm>
      </p:grpSpPr>
      <p:sp>
        <p:nvSpPr>
          <p:cNvPr id="286" name="Google Shape;286;p65"/>
          <p:cNvSpPr txBox="1"/>
          <p:nvPr>
            <p:ph type="title"/>
          </p:nvPr>
        </p:nvSpPr>
        <p:spPr>
          <a:xfrm>
            <a:off x="311700" y="91950"/>
            <a:ext cx="8520600" cy="6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Trebuchet MS"/>
                <a:ea typeface="Trebuchet MS"/>
                <a:cs typeface="Trebuchet MS"/>
                <a:sym typeface="Trebuchet MS"/>
              </a:rPr>
              <a:t>Purposes of R.I.S.E. Academy</a:t>
            </a:r>
            <a:endParaRPr>
              <a:solidFill>
                <a:srgbClr val="000000"/>
              </a:solidFill>
            </a:endParaRPr>
          </a:p>
        </p:txBody>
      </p:sp>
      <p:sp>
        <p:nvSpPr>
          <p:cNvPr id="287" name="Google Shape;287;p65"/>
          <p:cNvSpPr txBox="1"/>
          <p:nvPr>
            <p:ph idx="1" type="body"/>
          </p:nvPr>
        </p:nvSpPr>
        <p:spPr>
          <a:xfrm>
            <a:off x="203100" y="748425"/>
            <a:ext cx="8838600" cy="40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rPr>
              <a:t>•</a:t>
            </a:r>
            <a:r>
              <a:rPr b="1" lang="en" sz="2200">
                <a:solidFill>
                  <a:srgbClr val="000000"/>
                </a:solidFill>
                <a:latin typeface="Trebuchet MS"/>
                <a:ea typeface="Trebuchet MS"/>
                <a:cs typeface="Trebuchet MS"/>
                <a:sym typeface="Trebuchet MS"/>
              </a:rPr>
              <a:t>Discuss current research about how children learn to read</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Clr>
                <a:schemeClr val="dk1"/>
              </a:buClr>
              <a:buSzPts val="1100"/>
              <a:buFont typeface="Arial"/>
              <a:buNone/>
            </a:pPr>
            <a:r>
              <a:rPr lang="en" sz="2200">
                <a:solidFill>
                  <a:srgbClr val="000000"/>
                </a:solidFill>
              </a:rPr>
              <a:t>•</a:t>
            </a:r>
            <a:r>
              <a:rPr b="1" lang="en" sz="2200">
                <a:solidFill>
                  <a:srgbClr val="000000"/>
                </a:solidFill>
                <a:latin typeface="Trebuchet MS"/>
                <a:ea typeface="Trebuchet MS"/>
                <a:cs typeface="Trebuchet MS"/>
                <a:sym typeface="Trebuchet MS"/>
              </a:rPr>
              <a:t>Narrow the gap between the science of teaching reading and classroom practice</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Clr>
                <a:schemeClr val="dk1"/>
              </a:buClr>
              <a:buSzPts val="1100"/>
              <a:buFont typeface="Arial"/>
              <a:buNone/>
            </a:pPr>
            <a:r>
              <a:rPr lang="en" sz="2200">
                <a:solidFill>
                  <a:srgbClr val="000000"/>
                </a:solidFill>
              </a:rPr>
              <a:t>•</a:t>
            </a:r>
            <a:r>
              <a:rPr b="1" lang="en" sz="2200">
                <a:solidFill>
                  <a:srgbClr val="000000"/>
                </a:solidFill>
                <a:latin typeface="Trebuchet MS"/>
                <a:ea typeface="Trebuchet MS"/>
                <a:cs typeface="Trebuchet MS"/>
                <a:sym typeface="Trebuchet MS"/>
              </a:rPr>
              <a:t>Strengthen instruction in K-6 literacy</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Clr>
                <a:schemeClr val="dk1"/>
              </a:buClr>
              <a:buSzPts val="1100"/>
              <a:buFont typeface="Arial"/>
              <a:buNone/>
            </a:pPr>
            <a:r>
              <a:rPr lang="en" sz="2200">
                <a:solidFill>
                  <a:srgbClr val="000000"/>
                </a:solidFill>
              </a:rPr>
              <a:t>•</a:t>
            </a:r>
            <a:r>
              <a:rPr b="1" lang="en" sz="2200">
                <a:solidFill>
                  <a:srgbClr val="000000"/>
                </a:solidFill>
                <a:latin typeface="Trebuchet MS"/>
                <a:ea typeface="Trebuchet MS"/>
                <a:cs typeface="Trebuchet MS"/>
                <a:sym typeface="Trebuchet MS"/>
              </a:rPr>
              <a:t>Question current practices</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Clr>
                <a:schemeClr val="dk1"/>
              </a:buClr>
              <a:buSzPts val="1100"/>
              <a:buFont typeface="Arial"/>
              <a:buNone/>
            </a:pPr>
            <a:r>
              <a:rPr lang="en" sz="2200">
                <a:solidFill>
                  <a:srgbClr val="000000"/>
                </a:solidFill>
              </a:rPr>
              <a:t>•</a:t>
            </a:r>
            <a:r>
              <a:rPr b="1" lang="en" sz="2200">
                <a:solidFill>
                  <a:srgbClr val="000000"/>
                </a:solidFill>
                <a:latin typeface="Trebuchet MS"/>
                <a:ea typeface="Trebuchet MS"/>
                <a:cs typeface="Trebuchet MS"/>
                <a:sym typeface="Trebuchet MS"/>
              </a:rPr>
              <a:t>Make sure that we are teaching using evidence based practices</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Clr>
                <a:schemeClr val="dk1"/>
              </a:buClr>
              <a:buSzPts val="1100"/>
              <a:buFont typeface="Arial"/>
              <a:buNone/>
            </a:pPr>
            <a:r>
              <a:rPr lang="en" sz="2200">
                <a:solidFill>
                  <a:srgbClr val="000000"/>
                </a:solidFill>
              </a:rPr>
              <a:t>•</a:t>
            </a:r>
            <a:r>
              <a:rPr b="1" lang="en" sz="2200">
                <a:solidFill>
                  <a:srgbClr val="000000"/>
                </a:solidFill>
                <a:latin typeface="Trebuchet MS"/>
                <a:ea typeface="Trebuchet MS"/>
                <a:cs typeface="Trebuchet MS"/>
                <a:sym typeface="Trebuchet MS"/>
              </a:rPr>
              <a:t>Connect the research to what we do</a:t>
            </a:r>
            <a:endParaRPr b="1" sz="2200">
              <a:solidFill>
                <a:srgbClr val="000000"/>
              </a:solidFill>
              <a:latin typeface="Trebuchet MS"/>
              <a:ea typeface="Trebuchet MS"/>
              <a:cs typeface="Trebuchet MS"/>
              <a:sym typeface="Trebuchet MS"/>
            </a:endParaRPr>
          </a:p>
          <a:p>
            <a:pPr indent="0" lvl="0" marL="0" rtl="0" algn="l">
              <a:spcBef>
                <a:spcPts val="1600"/>
              </a:spcBef>
              <a:spcAft>
                <a:spcPts val="0"/>
              </a:spcAft>
              <a:buNone/>
            </a:pPr>
            <a:r>
              <a:t/>
            </a:r>
            <a:endParaRPr>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34" name="Shape 534"/>
        <p:cNvGrpSpPr/>
        <p:nvPr/>
      </p:nvGrpSpPr>
      <p:grpSpPr>
        <a:xfrm>
          <a:off x="0" y="0"/>
          <a:ext cx="0" cy="0"/>
          <a:chOff x="0" y="0"/>
          <a:chExt cx="0" cy="0"/>
        </a:xfrm>
      </p:grpSpPr>
      <p:sp>
        <p:nvSpPr>
          <p:cNvPr id="535" name="Google Shape;535;p101"/>
          <p:cNvSpPr txBox="1"/>
          <p:nvPr>
            <p:ph type="title"/>
          </p:nvPr>
        </p:nvSpPr>
        <p:spPr>
          <a:xfrm>
            <a:off x="290000" y="79975"/>
            <a:ext cx="8730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t>What is Different About a Science of Reading Classroom</a:t>
            </a:r>
            <a:endParaRPr b="1" i="0" sz="2800" u="none" cap="none" strike="noStrike">
              <a:solidFill>
                <a:schemeClr val="dk1"/>
              </a:solidFill>
            </a:endParaRPr>
          </a:p>
        </p:txBody>
      </p:sp>
      <p:sp>
        <p:nvSpPr>
          <p:cNvPr id="536" name="Google Shape;536;p101"/>
          <p:cNvSpPr txBox="1"/>
          <p:nvPr>
            <p:ph idx="1" type="body"/>
          </p:nvPr>
        </p:nvSpPr>
        <p:spPr>
          <a:xfrm>
            <a:off x="205700" y="1000347"/>
            <a:ext cx="8815200" cy="2651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Using evidence based </a:t>
            </a:r>
            <a:r>
              <a:rPr i="0" lang="en" sz="2400" u="sng" cap="none" strike="noStrike">
                <a:solidFill>
                  <a:srgbClr val="FF0000"/>
                </a:solidFill>
                <a:hlinkClick r:id="rId3"/>
              </a:rPr>
              <a:t>methods</a:t>
            </a:r>
            <a:r>
              <a:rPr i="0" lang="en" sz="2400" u="none" cap="none" strike="noStrike">
                <a:solidFill>
                  <a:srgbClr val="000000"/>
                </a:solidFill>
              </a:rPr>
              <a:t> for teaching reading.</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Connecting what </a:t>
            </a:r>
            <a:r>
              <a:rPr i="0" lang="en" sz="2400" u="sng" cap="none" strike="noStrike">
                <a:solidFill>
                  <a:srgbClr val="FF0000"/>
                </a:solidFill>
                <a:hlinkClick r:id="rId4"/>
              </a:rPr>
              <a:t>neuroscience</a:t>
            </a:r>
            <a:r>
              <a:rPr i="0" lang="en" sz="2400" u="none" cap="none" strike="noStrike">
                <a:solidFill>
                  <a:srgbClr val="000000"/>
                </a:solidFill>
              </a:rPr>
              <a:t> and </a:t>
            </a:r>
            <a:r>
              <a:rPr i="0" lang="en" sz="2400" u="sng" cap="none" strike="noStrike">
                <a:solidFill>
                  <a:srgbClr val="FF0000"/>
                </a:solidFill>
                <a:hlinkClick r:id="rId5"/>
              </a:rPr>
              <a:t>linguistics</a:t>
            </a:r>
            <a:r>
              <a:rPr i="0" lang="en" sz="2400" u="none" cap="none" strike="noStrike">
                <a:solidFill>
                  <a:srgbClr val="000000"/>
                </a:solidFill>
              </a:rPr>
              <a:t> already know about the most </a:t>
            </a:r>
            <a:r>
              <a:rPr i="0" lang="en" sz="2400" cap="none" strike="noStrike">
                <a:solidFill>
                  <a:srgbClr val="000000"/>
                </a:solidFill>
              </a:rPr>
              <a:t>efficient</a:t>
            </a:r>
            <a:r>
              <a:rPr i="0" lang="en" sz="2400" u="none" cap="none" strike="noStrike">
                <a:solidFill>
                  <a:srgbClr val="000000"/>
                </a:solidFill>
              </a:rPr>
              <a:t> ways to teach reading with classroom practice.</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Systematic and explicit teaching of </a:t>
            </a:r>
            <a:r>
              <a:rPr i="0" lang="en" sz="2400" u="sng" cap="none" strike="noStrike">
                <a:solidFill>
                  <a:srgbClr val="FF0000"/>
                </a:solidFill>
                <a:hlinkClick r:id="rId6"/>
              </a:rPr>
              <a:t>phonemic awareness</a:t>
            </a:r>
            <a:r>
              <a:rPr i="0" lang="en" sz="2400" u="none" cap="none" strike="noStrike">
                <a:solidFill>
                  <a:srgbClr val="000000"/>
                </a:solidFill>
              </a:rPr>
              <a:t> to automaticity at the advanced level.</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Systematic and explicit teaching of </a:t>
            </a:r>
            <a:r>
              <a:rPr i="0" lang="en" sz="2400" u="sng" cap="none" strike="noStrike">
                <a:solidFill>
                  <a:srgbClr val="FF0000"/>
                </a:solidFill>
                <a:hlinkClick r:id="rId7"/>
              </a:rPr>
              <a:t>phonics</a:t>
            </a:r>
            <a:r>
              <a:rPr i="0" lang="en" sz="2400" u="none" cap="none" strike="noStrike">
                <a:solidFill>
                  <a:srgbClr val="FF0000"/>
                </a:solidFill>
              </a:rPr>
              <a:t>.</a:t>
            </a:r>
            <a:endParaRPr i="0" sz="2400" u="none" cap="none" strike="noStrike">
              <a:solidFill>
                <a:srgbClr val="FF0000"/>
              </a:solidFill>
            </a:endParaRPr>
          </a:p>
          <a:p>
            <a:pPr indent="0" lvl="0" marL="0" marR="0" rtl="0" algn="l">
              <a:lnSpc>
                <a:spcPct val="115000"/>
              </a:lnSpc>
              <a:spcBef>
                <a:spcPts val="1600"/>
              </a:spcBef>
              <a:spcAft>
                <a:spcPts val="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40" name="Shape 540"/>
        <p:cNvGrpSpPr/>
        <p:nvPr/>
      </p:nvGrpSpPr>
      <p:grpSpPr>
        <a:xfrm>
          <a:off x="0" y="0"/>
          <a:ext cx="0" cy="0"/>
          <a:chOff x="0" y="0"/>
          <a:chExt cx="0" cy="0"/>
        </a:xfrm>
      </p:grpSpPr>
      <p:sp>
        <p:nvSpPr>
          <p:cNvPr id="541" name="Google Shape;541;p102"/>
          <p:cNvSpPr txBox="1"/>
          <p:nvPr>
            <p:ph type="title"/>
          </p:nvPr>
        </p:nvSpPr>
        <p:spPr>
          <a:xfrm>
            <a:off x="198175" y="5585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800" u="none" cap="none" strike="noStrike">
                <a:solidFill>
                  <a:schemeClr val="dk1"/>
                </a:solidFill>
              </a:rPr>
              <a:t>What is Different About </a:t>
            </a:r>
            <a:r>
              <a:rPr b="1" lang="en"/>
              <a:t>a </a:t>
            </a:r>
            <a:r>
              <a:rPr b="1" i="0" lang="en" sz="2800" u="none" cap="none" strike="noStrike">
                <a:solidFill>
                  <a:schemeClr val="dk1"/>
                </a:solidFill>
              </a:rPr>
              <a:t>Science of Reading Classroom</a:t>
            </a:r>
            <a:r>
              <a:rPr b="1" lang="en"/>
              <a:t>?</a:t>
            </a:r>
            <a:endParaRPr b="1" i="0" sz="2800" u="none" cap="none" strike="noStrike">
              <a:solidFill>
                <a:schemeClr val="dk1"/>
              </a:solidFill>
            </a:endParaRPr>
          </a:p>
        </p:txBody>
      </p:sp>
      <p:sp>
        <p:nvSpPr>
          <p:cNvPr id="542" name="Google Shape;542;p102"/>
          <p:cNvSpPr txBox="1"/>
          <p:nvPr>
            <p:ph idx="1" type="body"/>
          </p:nvPr>
        </p:nvSpPr>
        <p:spPr>
          <a:xfrm>
            <a:off x="311700" y="1159300"/>
            <a:ext cx="8520600" cy="3776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Practice of skills through use of </a:t>
            </a:r>
            <a:r>
              <a:rPr i="0" lang="en" sz="2400" cap="none" strike="noStrike">
                <a:solidFill>
                  <a:srgbClr val="FF0000"/>
                </a:solidFill>
              </a:rPr>
              <a:t>connected text</a:t>
            </a:r>
            <a:r>
              <a:rPr i="0" lang="en" sz="2400" u="none" cap="none" strike="noStrike">
                <a:solidFill>
                  <a:srgbClr val="FF0000"/>
                </a:solidFill>
              </a:rPr>
              <a:t>.</a:t>
            </a:r>
            <a:endParaRPr i="0" sz="2400" u="none" cap="none" strike="noStrike">
              <a:solidFill>
                <a:srgbClr val="FF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Working to automatize the sub-skills when working toward </a:t>
            </a:r>
            <a:r>
              <a:rPr i="0" lang="en" sz="2400" u="sng" cap="none" strike="noStrike">
                <a:solidFill>
                  <a:srgbClr val="FF0000"/>
                </a:solidFill>
                <a:hlinkClick r:id="rId3"/>
              </a:rPr>
              <a:t>fluency</a:t>
            </a:r>
            <a:r>
              <a:rPr i="0" lang="en" sz="2400" u="none" cap="none" strike="noStrike">
                <a:solidFill>
                  <a:srgbClr val="000000"/>
                </a:solidFill>
              </a:rPr>
              <a:t>.</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Creating a</a:t>
            </a:r>
            <a:r>
              <a:rPr i="0" lang="en" sz="2400" u="none" cap="none" strike="noStrike">
                <a:solidFill>
                  <a:srgbClr val="FF0000"/>
                </a:solidFill>
              </a:rPr>
              <a:t> </a:t>
            </a:r>
            <a:r>
              <a:rPr i="0" lang="en" sz="2400" cap="none" strike="noStrike">
                <a:solidFill>
                  <a:srgbClr val="FF0000"/>
                </a:solidFill>
              </a:rPr>
              <a:t>sound wall</a:t>
            </a:r>
            <a:r>
              <a:rPr i="0" lang="en" sz="2400" u="none" cap="none" strike="noStrike">
                <a:solidFill>
                  <a:srgbClr val="000000"/>
                </a:solidFill>
              </a:rPr>
              <a:t> rather than a word wall.</a:t>
            </a:r>
            <a:endParaRPr i="0" sz="2400" u="none" cap="none" strike="noStrike">
              <a:solidFill>
                <a:srgbClr val="000000"/>
              </a:solidFill>
            </a:endParaRPr>
          </a:p>
          <a:p>
            <a:pPr indent="-381000" lvl="0" marL="457200" marR="0" rtl="0" algn="l">
              <a:lnSpc>
                <a:spcPct val="150000"/>
              </a:lnSpc>
              <a:spcBef>
                <a:spcPts val="0"/>
              </a:spcBef>
              <a:spcAft>
                <a:spcPts val="0"/>
              </a:spcAft>
              <a:buClr>
                <a:srgbClr val="000000"/>
              </a:buClr>
              <a:buSzPts val="2400"/>
              <a:buFont typeface="Arial"/>
              <a:buChar char="●"/>
            </a:pPr>
            <a:r>
              <a:rPr i="0" lang="en" sz="2400" u="none" cap="none" strike="noStrike">
                <a:solidFill>
                  <a:srgbClr val="000000"/>
                </a:solidFill>
              </a:rPr>
              <a:t>Teaching </a:t>
            </a:r>
            <a:r>
              <a:rPr i="0" lang="en" sz="2400" cap="none" strike="noStrike">
                <a:solidFill>
                  <a:srgbClr val="FF0000"/>
                </a:solidFill>
              </a:rPr>
              <a:t>high frequency words</a:t>
            </a:r>
            <a:r>
              <a:rPr i="0" lang="en" sz="2400" u="none" cap="none" strike="noStrike">
                <a:solidFill>
                  <a:srgbClr val="000000"/>
                </a:solidFill>
              </a:rPr>
              <a:t> in a way that matches research.</a:t>
            </a:r>
            <a:endParaRPr i="0" sz="2400" u="none" cap="none" strike="noStrike">
              <a:solidFill>
                <a:srgbClr val="000000"/>
              </a:solidFil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46" name="Shape 546"/>
        <p:cNvGrpSpPr/>
        <p:nvPr/>
      </p:nvGrpSpPr>
      <p:grpSpPr>
        <a:xfrm>
          <a:off x="0" y="0"/>
          <a:ext cx="0" cy="0"/>
          <a:chOff x="0" y="0"/>
          <a:chExt cx="0" cy="0"/>
        </a:xfrm>
      </p:grpSpPr>
      <p:sp>
        <p:nvSpPr>
          <p:cNvPr id="547" name="Google Shape;547;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800" u="none" cap="none" strike="noStrike">
                <a:solidFill>
                  <a:schemeClr val="dk1"/>
                </a:solidFill>
              </a:rPr>
              <a:t>What is Different About </a:t>
            </a:r>
            <a:r>
              <a:rPr b="1" lang="en"/>
              <a:t>Science of Reading Classroom</a:t>
            </a:r>
            <a:r>
              <a:rPr b="1" i="0" lang="en" sz="2800" u="none" cap="none" strike="noStrike">
                <a:solidFill>
                  <a:schemeClr val="dk1"/>
                </a:solidFill>
              </a:rPr>
              <a:t>?</a:t>
            </a:r>
            <a:endParaRPr b="1" i="0" sz="2800" u="none" cap="none" strike="noStrike">
              <a:solidFill>
                <a:schemeClr val="dk1"/>
              </a:solidFil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548" name="Google Shape;548;p103"/>
          <p:cNvSpPr txBox="1"/>
          <p:nvPr>
            <p:ph idx="1" type="body"/>
          </p:nvPr>
        </p:nvSpPr>
        <p:spPr>
          <a:xfrm>
            <a:off x="311700" y="1630275"/>
            <a:ext cx="8520600" cy="2938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Small group reading based on skills instead of levels.</a:t>
            </a:r>
            <a:endParaRPr b="0" i="0" sz="2400" u="none" cap="none" strike="noStrike">
              <a:solidFill>
                <a:srgbClr val="000000"/>
              </a:solidFill>
              <a:latin typeface="Arial"/>
              <a:ea typeface="Arial"/>
              <a:cs typeface="Arial"/>
              <a:sym typeface="Arial"/>
            </a:endParaRPr>
          </a:p>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Focus on diagnostic assessments to determine needs.</a:t>
            </a:r>
            <a:endParaRPr b="0" i="0" sz="2400" u="none" cap="none" strike="noStrike">
              <a:solidFill>
                <a:srgbClr val="000000"/>
              </a:solidFill>
              <a:latin typeface="Arial"/>
              <a:ea typeface="Arial"/>
              <a:cs typeface="Arial"/>
              <a:sym typeface="Arial"/>
            </a:endParaRPr>
          </a:p>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Invest in teacher understanding of the science of reading.</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2800" u="none" cap="none" strike="noStrike">
              <a:solidFill>
                <a:schemeClr val="dk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552" name="Shape 552"/>
        <p:cNvGrpSpPr/>
        <p:nvPr/>
      </p:nvGrpSpPr>
      <p:grpSpPr>
        <a:xfrm>
          <a:off x="0" y="0"/>
          <a:ext cx="0" cy="0"/>
          <a:chOff x="0" y="0"/>
          <a:chExt cx="0" cy="0"/>
        </a:xfrm>
      </p:grpSpPr>
      <p:sp>
        <p:nvSpPr>
          <p:cNvPr id="553" name="Google Shape;553;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en" sz="2800" u="none" cap="none" strike="noStrike">
                <a:solidFill>
                  <a:schemeClr val="dk1"/>
                </a:solidFill>
              </a:rPr>
              <a:t>The Research is Clear</a:t>
            </a:r>
            <a:endParaRPr b="1" i="0" sz="2800" u="none" cap="none" strike="noStrike">
              <a:solidFill>
                <a:schemeClr val="dk1"/>
              </a:solidFill>
            </a:endParaRPr>
          </a:p>
        </p:txBody>
      </p:sp>
      <p:sp>
        <p:nvSpPr>
          <p:cNvPr id="554" name="Google Shape;554;p104"/>
          <p:cNvSpPr txBox="1"/>
          <p:nvPr>
            <p:ph idx="1" type="body"/>
          </p:nvPr>
        </p:nvSpPr>
        <p:spPr>
          <a:xfrm>
            <a:off x="311700" y="1152475"/>
            <a:ext cx="8520600" cy="3647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Only 2-5% of our struggling readers should experience severe reading difficulties.</a:t>
            </a:r>
            <a:endParaRPr b="0" i="0" sz="2400" u="none" cap="none" strike="noStrike">
              <a:solidFill>
                <a:srgbClr val="000000"/>
              </a:solidFill>
              <a:latin typeface="Arial"/>
              <a:ea typeface="Arial"/>
              <a:cs typeface="Arial"/>
              <a:sym typeface="Arial"/>
            </a:endParaRPr>
          </a:p>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90-95% of our students can become successful readers!</a:t>
            </a:r>
            <a:endParaRPr b="0" i="0" sz="2400" u="none" cap="none" strike="noStrike">
              <a:solidFill>
                <a:srgbClr val="000000"/>
              </a:solidFill>
              <a:latin typeface="Arial"/>
              <a:ea typeface="Arial"/>
              <a:cs typeface="Arial"/>
              <a:sym typeface="Arial"/>
            </a:endParaRPr>
          </a:p>
          <a:p>
            <a:pPr indent="-381000" lvl="0" marL="457200" marR="0" rtl="0" algn="l">
              <a:lnSpc>
                <a:spcPct val="15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Implementing the science of how to best teach reading is the path to lead us to this level of success.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descr="RISE-Slides.A.jpg" id="559" name="Google Shape;559;p10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60" name="Google Shape;560;p105"/>
          <p:cNvSpPr txBox="1"/>
          <p:nvPr/>
        </p:nvSpPr>
        <p:spPr>
          <a:xfrm>
            <a:off x="1492600" y="1738950"/>
            <a:ext cx="64779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t>RISEArkansas.org</a:t>
            </a:r>
            <a:endParaRPr sz="6000"/>
          </a:p>
          <a:p>
            <a:pPr indent="0" lvl="0" marL="0" rtl="0" algn="l">
              <a:spcBef>
                <a:spcPts val="0"/>
              </a:spcBef>
              <a:spcAft>
                <a:spcPts val="0"/>
              </a:spcAft>
              <a:buNone/>
            </a:pPr>
            <a:r>
              <a:t/>
            </a:r>
            <a:endParaRPr sz="6000"/>
          </a:p>
          <a:p>
            <a:pPr indent="0" lvl="0" marL="0" rtl="0" algn="l">
              <a:spcBef>
                <a:spcPts val="0"/>
              </a:spcBef>
              <a:spcAft>
                <a:spcPts val="0"/>
              </a:spcAft>
              <a:buNone/>
            </a:pPr>
            <a:r>
              <a:t/>
            </a:r>
            <a:endParaRPr sz="6000"/>
          </a:p>
          <a:p>
            <a:pPr indent="0" lvl="0" marL="0" rtl="0" algn="l">
              <a:lnSpc>
                <a:spcPct val="115000"/>
              </a:lnSpc>
              <a:spcBef>
                <a:spcPts val="0"/>
              </a:spcBef>
              <a:spcAft>
                <a:spcPts val="1600"/>
              </a:spcAft>
              <a:buClr>
                <a:schemeClr val="dk1"/>
              </a:buClr>
              <a:buSzPts val="1100"/>
              <a:buFont typeface="Arial"/>
              <a:buNone/>
            </a:pPr>
            <a:r>
              <a:t/>
            </a:r>
            <a:endParaRPr sz="6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291" name="Shape 291"/>
        <p:cNvGrpSpPr/>
        <p:nvPr/>
      </p:nvGrpSpPr>
      <p:grpSpPr>
        <a:xfrm>
          <a:off x="0" y="0"/>
          <a:ext cx="0" cy="0"/>
          <a:chOff x="0" y="0"/>
          <a:chExt cx="0" cy="0"/>
        </a:xfrm>
      </p:grpSpPr>
      <p:sp>
        <p:nvSpPr>
          <p:cNvPr id="292" name="Google Shape;292;p66"/>
          <p:cNvSpPr txBox="1"/>
          <p:nvPr>
            <p:ph type="title"/>
          </p:nvPr>
        </p:nvSpPr>
        <p:spPr>
          <a:xfrm>
            <a:off x="211350" y="96650"/>
            <a:ext cx="8600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Science of Reading Legislation</a:t>
            </a:r>
            <a:endParaRPr b="1"/>
          </a:p>
        </p:txBody>
      </p:sp>
      <p:sp>
        <p:nvSpPr>
          <p:cNvPr id="293" name="Google Shape;293;p66"/>
          <p:cNvSpPr txBox="1"/>
          <p:nvPr>
            <p:ph idx="1" type="body"/>
          </p:nvPr>
        </p:nvSpPr>
        <p:spPr>
          <a:xfrm>
            <a:off x="152150" y="781750"/>
            <a:ext cx="9363600" cy="41172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000000"/>
              </a:buClr>
              <a:buSzPts val="1600"/>
              <a:buChar char="●"/>
            </a:pPr>
            <a:r>
              <a:rPr lang="en" sz="1600">
                <a:solidFill>
                  <a:srgbClr val="000000"/>
                </a:solidFill>
              </a:rPr>
              <a:t>18-19 Districts provide </a:t>
            </a:r>
            <a:r>
              <a:rPr lang="en" sz="1600">
                <a:solidFill>
                  <a:srgbClr val="FF0000"/>
                </a:solidFill>
              </a:rPr>
              <a:t>Science of Reading</a:t>
            </a:r>
            <a:r>
              <a:rPr lang="en" sz="1600">
                <a:solidFill>
                  <a:srgbClr val="000000"/>
                </a:solidFill>
              </a:rPr>
              <a:t> Professional Development </a:t>
            </a:r>
            <a:r>
              <a:rPr lang="en" sz="1400">
                <a:solidFill>
                  <a:schemeClr val="dk1"/>
                </a:solidFill>
              </a:rPr>
              <a:t> </a:t>
            </a:r>
            <a:r>
              <a:rPr lang="en" sz="1400" u="sng">
                <a:solidFill>
                  <a:schemeClr val="hlink"/>
                </a:solidFill>
                <a:hlinkClick r:id="rId3"/>
              </a:rPr>
              <a:t>Rules and Regulations</a:t>
            </a:r>
            <a:endParaRPr sz="14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K-6 licensed educators demonstrate proficiency in the SoR by 21-22</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en" sz="1600">
                <a:solidFill>
                  <a:srgbClr val="000000"/>
                </a:solidFill>
              </a:rPr>
              <a:t>Prescribed </a:t>
            </a:r>
            <a:r>
              <a:rPr lang="en" sz="1600" u="sng">
                <a:solidFill>
                  <a:schemeClr val="hlink"/>
                </a:solidFill>
                <a:hlinkClick r:id="rId4"/>
              </a:rPr>
              <a:t>Pathways</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en" sz="1600">
                <a:solidFill>
                  <a:srgbClr val="000000"/>
                </a:solidFill>
              </a:rPr>
              <a:t>Two Phases: </a:t>
            </a:r>
            <a:endParaRPr sz="1600">
              <a:solidFill>
                <a:srgbClr val="000000"/>
              </a:solidFill>
            </a:endParaRPr>
          </a:p>
          <a:p>
            <a:pPr indent="-330200" lvl="2" marL="1371600" rtl="0" algn="l">
              <a:lnSpc>
                <a:spcPct val="150000"/>
              </a:lnSpc>
              <a:spcBef>
                <a:spcPts val="0"/>
              </a:spcBef>
              <a:spcAft>
                <a:spcPts val="0"/>
              </a:spcAft>
              <a:buClr>
                <a:srgbClr val="000000"/>
              </a:buClr>
              <a:buSzPts val="1600"/>
              <a:buChar char="■"/>
            </a:pPr>
            <a:r>
              <a:rPr lang="en" sz="1600">
                <a:solidFill>
                  <a:srgbClr val="000000"/>
                </a:solidFill>
              </a:rPr>
              <a:t>Phase I: Professional Learning</a:t>
            </a:r>
            <a:endParaRPr sz="1600">
              <a:solidFill>
                <a:srgbClr val="000000"/>
              </a:solidFill>
            </a:endParaRPr>
          </a:p>
          <a:p>
            <a:pPr indent="-330200" lvl="2" marL="1371600" rtl="0" algn="l">
              <a:lnSpc>
                <a:spcPct val="150000"/>
              </a:lnSpc>
              <a:spcBef>
                <a:spcPts val="0"/>
              </a:spcBef>
              <a:spcAft>
                <a:spcPts val="0"/>
              </a:spcAft>
              <a:buClr>
                <a:srgbClr val="000000"/>
              </a:buClr>
              <a:buSzPts val="1600"/>
              <a:buChar char="■"/>
            </a:pPr>
            <a:r>
              <a:rPr lang="en" sz="1600">
                <a:solidFill>
                  <a:srgbClr val="000000"/>
                </a:solidFill>
              </a:rPr>
              <a:t>Phase II: Demonstration</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K-12 Special Education educators demonstrate proficiency in the SoR by 21-22.</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7-12 licensed educators demonstrate an awareness in the SoR by 21-22</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en" sz="1600">
                <a:solidFill>
                  <a:srgbClr val="000000"/>
                </a:solidFill>
              </a:rPr>
              <a:t>AETN: Arkansas IDEAS    </a:t>
            </a:r>
            <a:r>
              <a:rPr lang="en" sz="1600">
                <a:solidFill>
                  <a:schemeClr val="dk1"/>
                </a:solidFill>
              </a:rPr>
              <a:t> </a:t>
            </a:r>
            <a:r>
              <a:rPr lang="en" sz="1600">
                <a:solidFill>
                  <a:srgbClr val="132478"/>
                </a:solidFill>
              </a:rPr>
              <a:t> </a:t>
            </a:r>
            <a:r>
              <a:rPr lang="en" sz="1600" u="sng">
                <a:solidFill>
                  <a:schemeClr val="hlink"/>
                </a:solidFill>
                <a:hlinkClick r:id="rId5"/>
              </a:rPr>
              <a:t>ideas.aetn.org</a:t>
            </a:r>
            <a:r>
              <a:rPr lang="en" sz="1600">
                <a:solidFill>
                  <a:schemeClr val="dk1"/>
                </a:solidFill>
              </a:rPr>
              <a:t>   </a:t>
            </a:r>
            <a:endParaRPr sz="1600">
              <a:solidFill>
                <a:srgbClr val="132478"/>
              </a:solidFill>
            </a:endParaRPr>
          </a:p>
          <a:p>
            <a:pPr indent="-330200" lvl="2" marL="1371600" rtl="0" algn="l">
              <a:lnSpc>
                <a:spcPct val="150000"/>
              </a:lnSpc>
              <a:spcBef>
                <a:spcPts val="0"/>
              </a:spcBef>
              <a:spcAft>
                <a:spcPts val="0"/>
              </a:spcAft>
              <a:buClr>
                <a:srgbClr val="000000"/>
              </a:buClr>
              <a:buSzPts val="1600"/>
              <a:buChar char="■"/>
            </a:pPr>
            <a:r>
              <a:rPr lang="en" sz="1600">
                <a:solidFill>
                  <a:srgbClr val="000000"/>
                </a:solidFill>
              </a:rPr>
              <a:t>18 hours, over next 3 years</a:t>
            </a:r>
            <a:endParaRPr sz="1600">
              <a:solidFill>
                <a:srgbClr val="000000"/>
              </a:solidFill>
            </a:endParaRPr>
          </a:p>
          <a:p>
            <a:pPr indent="0" lvl="0" marL="1371600" rtl="0" algn="l">
              <a:lnSpc>
                <a:spcPct val="150000"/>
              </a:lnSpc>
              <a:spcBef>
                <a:spcPts val="0"/>
              </a:spcBef>
              <a:spcAft>
                <a:spcPts val="0"/>
              </a:spcAft>
              <a:buSzPts val="1800"/>
              <a:buNone/>
            </a:pPr>
            <a:r>
              <a:rPr lang="en" u="sng">
                <a:solidFill>
                  <a:schemeClr val="hlink"/>
                </a:solidFill>
                <a:hlinkClick r:id="rId6"/>
              </a:rPr>
              <a:t>LAW </a:t>
            </a:r>
            <a:r>
              <a:rPr lang="en">
                <a:solidFill>
                  <a:srgbClr val="000000"/>
                </a:solidFill>
              </a:rPr>
              <a:t>              				</a:t>
            </a:r>
            <a:r>
              <a:rPr lang="en" u="sng">
                <a:solidFill>
                  <a:schemeClr val="hlink"/>
                </a:solidFill>
                <a:hlinkClick r:id="rId7"/>
              </a:rPr>
              <a:t>Reading Legislation Guidance Document</a:t>
            </a:r>
            <a:endParaRPr sz="1400">
              <a:solidFill>
                <a:srgbClr val="132478"/>
              </a:solidFill>
            </a:endParaRPr>
          </a:p>
          <a:p>
            <a:pPr indent="0" lvl="0" marL="1371600" rtl="0" algn="l">
              <a:lnSpc>
                <a:spcPct val="100000"/>
              </a:lnSpc>
              <a:spcBef>
                <a:spcPts val="0"/>
              </a:spcBef>
              <a:spcAft>
                <a:spcPts val="0"/>
              </a:spcAft>
              <a:buSzPts val="1800"/>
              <a:buNone/>
            </a:pPr>
            <a:r>
              <a:rPr lang="en">
                <a:solidFill>
                  <a:srgbClr val="000000"/>
                </a:solidFill>
              </a:rPr>
              <a:t>                                 </a:t>
            </a:r>
            <a:r>
              <a:rPr lang="en">
                <a:solidFill>
                  <a:srgbClr val="132478"/>
                </a:solidFill>
              </a:rPr>
              <a:t> </a:t>
            </a:r>
            <a:endParaRPr>
              <a:solidFill>
                <a:srgbClr val="132478"/>
              </a:solidFill>
            </a:endParaRPr>
          </a:p>
          <a:p>
            <a:pPr indent="0" lvl="0" marL="1371600" rtl="0" algn="l">
              <a:lnSpc>
                <a:spcPct val="100000"/>
              </a:lnSpc>
              <a:spcBef>
                <a:spcPts val="0"/>
              </a:spcBef>
              <a:spcAft>
                <a:spcPts val="0"/>
              </a:spcAft>
              <a:buSzPts val="1800"/>
              <a:buNone/>
            </a:pPr>
            <a:r>
              <a:rPr lang="en">
                <a:solidFill>
                  <a:srgbClr val="132478"/>
                </a:solidFill>
              </a:rPr>
              <a:t>                                                                             </a:t>
            </a:r>
            <a:endParaRPr sz="1200">
              <a:solidFill>
                <a:srgbClr val="132478"/>
              </a:solidFill>
            </a:endParaRPr>
          </a:p>
          <a:p>
            <a:pPr indent="0" lvl="0" marL="1371600" rtl="0" algn="l">
              <a:lnSpc>
                <a:spcPct val="100000"/>
              </a:lnSpc>
              <a:spcBef>
                <a:spcPts val="0"/>
              </a:spcBef>
              <a:spcAft>
                <a:spcPts val="0"/>
              </a:spcAft>
              <a:buSzPts val="1800"/>
              <a:buNone/>
            </a:pPr>
            <a:r>
              <a:t/>
            </a:r>
            <a:endParaRPr>
              <a:solidFill>
                <a:srgbClr val="132478"/>
              </a:solidFill>
            </a:endParaRPr>
          </a:p>
          <a:p>
            <a:pPr indent="0" lvl="0" marL="0" rtl="0" algn="l">
              <a:lnSpc>
                <a:spcPct val="100000"/>
              </a:lnSpc>
              <a:spcBef>
                <a:spcPts val="0"/>
              </a:spcBef>
              <a:spcAft>
                <a:spcPts val="0"/>
              </a:spcAft>
              <a:buSzPts val="1800"/>
              <a:buNone/>
            </a:pPr>
            <a:r>
              <a:t/>
            </a:r>
            <a:endParaRPr>
              <a:solidFill>
                <a:schemeClr val="dk1"/>
              </a:solidFill>
            </a:endParaRPr>
          </a:p>
          <a:p>
            <a:pPr indent="-228600" lvl="2" marL="1371600" rtl="0" algn="l">
              <a:lnSpc>
                <a:spcPct val="150000"/>
              </a:lnSpc>
              <a:spcBef>
                <a:spcPts val="1600"/>
              </a:spcBef>
              <a:spcAft>
                <a:spcPts val="0"/>
              </a:spcAft>
              <a:buClr>
                <a:srgbClr val="000000"/>
              </a:buClr>
              <a:buSzPts val="1400"/>
              <a:buNone/>
            </a:pPr>
            <a:r>
              <a:t/>
            </a:r>
            <a:endParaRPr>
              <a:solidFill>
                <a:srgbClr val="000000"/>
              </a:solidFill>
            </a:endParaRPr>
          </a:p>
          <a:p>
            <a:pPr indent="0" lvl="0" marL="137160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		</a:t>
            </a:r>
            <a:endParaRPr/>
          </a:p>
          <a:p>
            <a:pPr indent="0" lvl="0" marL="457200" rtl="0" algn="l">
              <a:lnSpc>
                <a:spcPct val="115000"/>
              </a:lnSpc>
              <a:spcBef>
                <a:spcPts val="0"/>
              </a:spcBef>
              <a:spcAft>
                <a:spcPts val="0"/>
              </a:spcAft>
              <a:buSzPts val="1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297" name="Shape 297"/>
        <p:cNvGrpSpPr/>
        <p:nvPr/>
      </p:nvGrpSpPr>
      <p:grpSpPr>
        <a:xfrm>
          <a:off x="0" y="0"/>
          <a:ext cx="0" cy="0"/>
          <a:chOff x="0" y="0"/>
          <a:chExt cx="0" cy="0"/>
        </a:xfrm>
      </p:grpSpPr>
      <p:sp>
        <p:nvSpPr>
          <p:cNvPr id="298" name="Google Shape;298;p67"/>
          <p:cNvSpPr txBox="1"/>
          <p:nvPr>
            <p:ph type="title"/>
          </p:nvPr>
        </p:nvSpPr>
        <p:spPr>
          <a:xfrm>
            <a:off x="289000" y="13695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i="0" lang="en" sz="2800" u="none" cap="none" strike="noStrike">
                <a:solidFill>
                  <a:schemeClr val="dk1"/>
                </a:solidFill>
              </a:rPr>
              <a:t>What Do We Mean By The Science of Reading?</a:t>
            </a:r>
            <a:endParaRPr b="1" i="0" sz="2800" u="none" cap="none" strike="noStrike">
              <a:solidFill>
                <a:schemeClr val="dk1"/>
              </a:solidFill>
            </a:endParaRPr>
          </a:p>
        </p:txBody>
      </p:sp>
      <p:sp>
        <p:nvSpPr>
          <p:cNvPr id="299" name="Google Shape;299;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00" name="Google Shape;300;p67"/>
          <p:cNvSpPr txBox="1"/>
          <p:nvPr/>
        </p:nvSpPr>
        <p:spPr>
          <a:xfrm>
            <a:off x="1396150" y="4712425"/>
            <a:ext cx="5626800" cy="23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1" name="Google Shape;301;p67"/>
          <p:cNvSpPr txBox="1"/>
          <p:nvPr/>
        </p:nvSpPr>
        <p:spPr>
          <a:xfrm>
            <a:off x="432950" y="801300"/>
            <a:ext cx="7893600" cy="39111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Arial"/>
                <a:ea typeface="Arial"/>
                <a:cs typeface="Arial"/>
                <a:sym typeface="Arial"/>
              </a:rPr>
              <a:t>How does the brain learn to read?</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Arial"/>
                <a:ea typeface="Arial"/>
                <a:cs typeface="Arial"/>
                <a:sym typeface="Arial"/>
              </a:rPr>
              <a:t>How does the brain permanently store words?</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Arial"/>
                <a:ea typeface="Arial"/>
                <a:cs typeface="Arial"/>
                <a:sym typeface="Arial"/>
              </a:rPr>
              <a:t>What works for prevention of risk in reading?</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Arial"/>
                <a:ea typeface="Arial"/>
                <a:cs typeface="Arial"/>
                <a:sym typeface="Arial"/>
              </a:rPr>
              <a:t>What works for intervention in reading?</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Arial"/>
                <a:ea typeface="Arial"/>
                <a:cs typeface="Arial"/>
                <a:sym typeface="Arial"/>
              </a:rPr>
              <a:t>Connecting 40 years of research into classroom practice.</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68"/>
          <p:cNvSpPr txBox="1"/>
          <p:nvPr>
            <p:ph type="title"/>
          </p:nvPr>
        </p:nvSpPr>
        <p:spPr>
          <a:xfrm>
            <a:off x="289000" y="136950"/>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i="0" lang="en" sz="2800" u="none" cap="none" strike="noStrike">
                <a:solidFill>
                  <a:schemeClr val="dk1"/>
                </a:solidFill>
              </a:rPr>
              <a:t>What Do We Mean By The Science of Reading?</a:t>
            </a:r>
            <a:endParaRPr b="1" i="0" sz="2800" u="none" cap="none" strike="noStrike">
              <a:solidFill>
                <a:schemeClr val="dk1"/>
              </a:solidFill>
            </a:endParaRPr>
          </a:p>
        </p:txBody>
      </p:sp>
      <p:sp>
        <p:nvSpPr>
          <p:cNvPr id="307" name="Google Shape;307;p6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08" name="Google Shape;308;p68"/>
          <p:cNvPicPr preferRelativeResize="0"/>
          <p:nvPr/>
        </p:nvPicPr>
        <p:blipFill rotWithShape="1">
          <a:blip r:embed="rId3">
            <a:alphaModFix/>
          </a:blip>
          <a:srcRect b="0" l="0" r="0" t="1487"/>
          <a:stretch/>
        </p:blipFill>
        <p:spPr>
          <a:xfrm>
            <a:off x="1324026" y="669850"/>
            <a:ext cx="5585350" cy="4095900"/>
          </a:xfrm>
          <a:prstGeom prst="rect">
            <a:avLst/>
          </a:prstGeom>
          <a:noFill/>
          <a:ln>
            <a:noFill/>
          </a:ln>
        </p:spPr>
      </p:pic>
      <p:sp>
        <p:nvSpPr>
          <p:cNvPr id="309" name="Google Shape;309;p68"/>
          <p:cNvSpPr txBox="1"/>
          <p:nvPr/>
        </p:nvSpPr>
        <p:spPr>
          <a:xfrm>
            <a:off x="1396150" y="4712425"/>
            <a:ext cx="5626800" cy="23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4 Theoretical Models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313" name="Shape 313"/>
        <p:cNvGrpSpPr/>
        <p:nvPr/>
      </p:nvGrpSpPr>
      <p:grpSpPr>
        <a:xfrm>
          <a:off x="0" y="0"/>
          <a:ext cx="0" cy="0"/>
          <a:chOff x="0" y="0"/>
          <a:chExt cx="0" cy="0"/>
        </a:xfrm>
      </p:grpSpPr>
      <p:sp>
        <p:nvSpPr>
          <p:cNvPr id="314" name="Google Shape;314;p69"/>
          <p:cNvSpPr txBox="1"/>
          <p:nvPr>
            <p:ph type="title"/>
          </p:nvPr>
        </p:nvSpPr>
        <p:spPr>
          <a:xfrm>
            <a:off x="311700" y="1592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en" sz="2800" u="none" cap="none" strike="noStrike">
                <a:solidFill>
                  <a:schemeClr val="dk1"/>
                </a:solidFill>
              </a:rPr>
              <a:t>How Many Students Need Intervention?</a:t>
            </a:r>
            <a:endParaRPr b="1" i="0" sz="2800" u="none" cap="none" strike="noStrike">
              <a:solidFill>
                <a:schemeClr val="dk1"/>
              </a:solidFill>
            </a:endParaRPr>
          </a:p>
        </p:txBody>
      </p:sp>
      <p:sp>
        <p:nvSpPr>
          <p:cNvPr id="315" name="Google Shape;315;p69"/>
          <p:cNvSpPr txBox="1"/>
          <p:nvPr>
            <p:ph idx="1" type="body"/>
          </p:nvPr>
        </p:nvSpPr>
        <p:spPr>
          <a:xfrm>
            <a:off x="311700" y="731975"/>
            <a:ext cx="8520600" cy="4107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rPr b="0" i="0" lang="en" sz="2000" u="none" cap="none" strike="noStrike">
                <a:solidFill>
                  <a:srgbClr val="000000"/>
                </a:solidFill>
                <a:latin typeface="Arial"/>
                <a:ea typeface="Arial"/>
                <a:cs typeface="Arial"/>
                <a:sym typeface="Arial"/>
              </a:rPr>
              <a:t>In a typical class of 25, if only 3</a:t>
            </a:r>
            <a:r>
              <a:rPr lang="en" sz="2000">
                <a:solidFill>
                  <a:srgbClr val="000000"/>
                </a:solidFill>
              </a:rPr>
              <a:t>2</a:t>
            </a:r>
            <a:r>
              <a:rPr b="0" i="0" lang="en" sz="2000" u="none" cap="none" strike="noStrike">
                <a:solidFill>
                  <a:srgbClr val="000000"/>
                </a:solidFill>
                <a:latin typeface="Arial"/>
                <a:ea typeface="Arial"/>
                <a:cs typeface="Arial"/>
                <a:sym typeface="Arial"/>
              </a:rPr>
              <a:t>% are reading on grade level (NAEP)</a:t>
            </a:r>
            <a:endParaRPr b="0" i="0" sz="20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2400" u="none" cap="none" strike="noStrike">
                <a:solidFill>
                  <a:srgbClr val="FF0000"/>
                </a:solidFill>
                <a:latin typeface="Arial"/>
                <a:ea typeface="Arial"/>
                <a:cs typeface="Arial"/>
                <a:sym typeface="Arial"/>
              </a:rPr>
              <a:t>8</a:t>
            </a:r>
            <a:r>
              <a:rPr b="0" i="0" lang="en" sz="1800" u="none" cap="none" strike="noStrike">
                <a:solidFill>
                  <a:srgbClr val="000000"/>
                </a:solidFill>
                <a:latin typeface="Arial"/>
                <a:ea typeface="Arial"/>
                <a:cs typeface="Arial"/>
                <a:sym typeface="Arial"/>
              </a:rPr>
              <a:t> would be proficient</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1800" u="none" cap="none" strike="noStrike">
                <a:solidFill>
                  <a:srgbClr val="000000"/>
                </a:solidFill>
                <a:latin typeface="Arial"/>
                <a:ea typeface="Arial"/>
                <a:cs typeface="Arial"/>
                <a:sym typeface="Arial"/>
              </a:rPr>
              <a:t>Out of the </a:t>
            </a:r>
            <a:r>
              <a:rPr b="0" i="0" lang="en" sz="2400" u="none" cap="none" strike="noStrike">
                <a:solidFill>
                  <a:srgbClr val="FF0000"/>
                </a:solidFill>
                <a:latin typeface="Arial"/>
                <a:ea typeface="Arial"/>
                <a:cs typeface="Arial"/>
                <a:sym typeface="Arial"/>
              </a:rPr>
              <a:t>17</a:t>
            </a:r>
            <a:r>
              <a:rPr b="0" i="0" lang="en" sz="2400" u="none" cap="none" strike="noStrike">
                <a:solidFill>
                  <a:srgbClr val="000000"/>
                </a:solidFill>
                <a:latin typeface="Arial"/>
                <a:ea typeface="Arial"/>
                <a:cs typeface="Arial"/>
                <a:sym typeface="Arial"/>
              </a:rPr>
              <a:t> </a:t>
            </a:r>
            <a:r>
              <a:rPr b="0" i="0" lang="en" sz="1800" u="none" cap="none" strike="noStrike">
                <a:solidFill>
                  <a:srgbClr val="000000"/>
                </a:solidFill>
                <a:latin typeface="Arial"/>
                <a:ea typeface="Arial"/>
                <a:cs typeface="Arial"/>
                <a:sym typeface="Arial"/>
              </a:rPr>
              <a:t>that remain,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2400" u="none" cap="none" strike="noStrike">
                <a:solidFill>
                  <a:srgbClr val="FF0000"/>
                </a:solidFill>
                <a:latin typeface="Arial"/>
                <a:ea typeface="Arial"/>
                <a:cs typeface="Arial"/>
                <a:sym typeface="Arial"/>
              </a:rPr>
              <a:t>12</a:t>
            </a:r>
            <a:r>
              <a:rPr b="0" i="0" lang="en" sz="1800" u="none" cap="none" strike="noStrike">
                <a:solidFill>
                  <a:srgbClr val="FF0000"/>
                </a:solidFill>
                <a:latin typeface="Arial"/>
                <a:ea typeface="Arial"/>
                <a:cs typeface="Arial"/>
                <a:sym typeface="Arial"/>
              </a:rPr>
              <a:t> </a:t>
            </a:r>
            <a:r>
              <a:rPr b="0" i="0" lang="en" sz="1800" u="none" cap="none" strike="noStrike">
                <a:solidFill>
                  <a:srgbClr val="000000"/>
                </a:solidFill>
                <a:latin typeface="Arial"/>
                <a:ea typeface="Arial"/>
                <a:cs typeface="Arial"/>
                <a:sym typeface="Arial"/>
              </a:rPr>
              <a:t>would struggle with decoding and comprehension (70%)</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2400" u="none" cap="none" strike="noStrike">
                <a:solidFill>
                  <a:srgbClr val="FF0000"/>
                </a:solidFill>
                <a:latin typeface="Arial"/>
                <a:ea typeface="Arial"/>
                <a:cs typeface="Arial"/>
                <a:sym typeface="Arial"/>
              </a:rPr>
              <a:t>3</a:t>
            </a:r>
            <a:r>
              <a:rPr b="0" i="0" lang="en" sz="1800" u="none" cap="none" strike="noStrike">
                <a:solidFill>
                  <a:srgbClr val="000000"/>
                </a:solidFill>
                <a:latin typeface="Arial"/>
                <a:ea typeface="Arial"/>
                <a:cs typeface="Arial"/>
                <a:sym typeface="Arial"/>
              </a:rPr>
              <a:t> would be poor decoders and good comprehenders (20%)</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2400" u="none" cap="none" strike="noStrike">
                <a:solidFill>
                  <a:srgbClr val="FF0000"/>
                </a:solidFill>
                <a:latin typeface="Arial"/>
                <a:ea typeface="Arial"/>
                <a:cs typeface="Arial"/>
                <a:sym typeface="Arial"/>
              </a:rPr>
              <a:t>2</a:t>
            </a:r>
            <a:r>
              <a:rPr b="0" i="0" lang="en" sz="1800" u="none" cap="none" strike="noStrike">
                <a:solidFill>
                  <a:srgbClr val="000000"/>
                </a:solidFill>
                <a:latin typeface="Arial"/>
                <a:ea typeface="Arial"/>
                <a:cs typeface="Arial"/>
                <a:sym typeface="Arial"/>
              </a:rPr>
              <a:t> would be good decoders and poor comprehenders (10%)</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0"/>
              </a:spcAft>
              <a:buClr>
                <a:schemeClr val="dk2"/>
              </a:buClr>
              <a:buSzPts val="1800"/>
              <a:buFont typeface="Arial"/>
              <a:buNone/>
            </a:pPr>
            <a:r>
              <a:rPr b="0" i="0" lang="en" sz="1800" u="none" cap="none" strike="noStrike">
                <a:solidFill>
                  <a:srgbClr val="000000"/>
                </a:solidFill>
                <a:latin typeface="Arial"/>
                <a:ea typeface="Arial"/>
                <a:cs typeface="Arial"/>
                <a:sym typeface="Arial"/>
              </a:rPr>
              <a:t>DOES THIS LOOK LIKE YOUR CLASSROOM?</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1600"/>
              </a:spcBef>
              <a:spcAft>
                <a:spcPts val="16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70"/>
          <p:cNvPicPr preferRelativeResize="0"/>
          <p:nvPr/>
        </p:nvPicPr>
        <p:blipFill>
          <a:blip r:embed="rId3">
            <a:alphaModFix/>
          </a:blip>
          <a:stretch>
            <a:fillRect/>
          </a:stretch>
        </p:blipFill>
        <p:spPr>
          <a:xfrm>
            <a:off x="870075" y="75263"/>
            <a:ext cx="7567949" cy="4992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odule">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